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65" r:id="rId5"/>
    <p:sldId id="320" r:id="rId6"/>
    <p:sldId id="342" r:id="rId7"/>
    <p:sldId id="343" r:id="rId8"/>
    <p:sldId id="326" r:id="rId9"/>
    <p:sldId id="330" r:id="rId10"/>
    <p:sldId id="331" r:id="rId11"/>
    <p:sldId id="332" r:id="rId12"/>
    <p:sldId id="338" r:id="rId13"/>
    <p:sldId id="339" r:id="rId14"/>
    <p:sldId id="27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158" userDrawn="1">
          <p15:clr>
            <a:srgbClr val="A4A3A4"/>
          </p15:clr>
        </p15:guide>
        <p15:guide id="3" pos="5602" userDrawn="1">
          <p15:clr>
            <a:srgbClr val="A4A3A4"/>
          </p15:clr>
        </p15:guide>
        <p15:guide id="4" orient="horz" pos="237" userDrawn="1">
          <p15:clr>
            <a:srgbClr val="A4A3A4"/>
          </p15:clr>
        </p15:guide>
        <p15:guide id="5" orient="horz" pos="981" userDrawn="1">
          <p15:clr>
            <a:srgbClr val="A4A3A4"/>
          </p15:clr>
        </p15:guide>
        <p15:guide id="6" pos="3651" userDrawn="1">
          <p15:clr>
            <a:srgbClr val="A4A3A4"/>
          </p15:clr>
        </p15:guide>
        <p15:guide id="7" pos="3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Netzer"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E1C"/>
    <a:srgbClr val="800000"/>
    <a:srgbClr val="890B52"/>
    <a:srgbClr val="EBE7E2"/>
    <a:srgbClr val="01AADD"/>
    <a:srgbClr val="BCB5B0"/>
    <a:srgbClr val="8B7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15" autoAdjust="0"/>
  </p:normalViewPr>
  <p:slideViewPr>
    <p:cSldViewPr showGuides="1">
      <p:cViewPr varScale="1">
        <p:scale>
          <a:sx n="113" d="100"/>
          <a:sy n="113" d="100"/>
        </p:scale>
        <p:origin x="1476" y="108"/>
      </p:cViewPr>
      <p:guideLst>
        <p:guide orient="horz" pos="3974"/>
        <p:guide pos="158"/>
        <p:guide pos="5602"/>
        <p:guide orient="horz" pos="237"/>
        <p:guide orient="horz" pos="981"/>
        <p:guide pos="3651"/>
        <p:guide pos="340"/>
      </p:guideLst>
    </p:cSldViewPr>
  </p:slideViewPr>
  <p:notesTextViewPr>
    <p:cViewPr>
      <p:scale>
        <a:sx n="1" d="1"/>
        <a:sy n="1" d="1"/>
      </p:scale>
      <p:origin x="0" y="0"/>
    </p:cViewPr>
  </p:notesTextViewPr>
  <p:notesViewPr>
    <p:cSldViewPr showGuides="1">
      <p:cViewPr varScale="1">
        <p:scale>
          <a:sx n="79" d="100"/>
          <a:sy n="79" d="100"/>
        </p:scale>
        <p:origin x="-3936" y="-8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83EE490D-7D49-4CA0-B194-3F84F1DB773B}" type="datetimeFigureOut">
              <a:rPr lang="de-AT" smtClean="0"/>
              <a:t>07.11.2018</a:t>
            </a:fld>
            <a:endParaRPr lang="de-AT"/>
          </a:p>
        </p:txBody>
      </p:sp>
      <p:sp>
        <p:nvSpPr>
          <p:cNvPr id="4" name="Fußzeilenplatzhalt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619322B6-B4AE-49BB-8AAA-DF3CC8C15BF6}" type="slidenum">
              <a:rPr lang="de-AT" smtClean="0"/>
              <a:t>‹Nr.›</a:t>
            </a:fld>
            <a:endParaRPr lang="de-AT"/>
          </a:p>
        </p:txBody>
      </p:sp>
    </p:spTree>
    <p:extLst>
      <p:ext uri="{BB962C8B-B14F-4D97-AF65-F5344CB8AC3E}">
        <p14:creationId xmlns:p14="http://schemas.microsoft.com/office/powerpoint/2010/main" val="3653890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716" cy="499243"/>
          </a:xfrm>
          <a:prstGeom prst="rect">
            <a:avLst/>
          </a:prstGeom>
        </p:spPr>
        <p:txBody>
          <a:bodyPr vert="horz" lIns="91562" tIns="45781" rIns="91562" bIns="45781" rtlCol="0"/>
          <a:lstStyle>
            <a:lvl1pPr algn="l">
              <a:defRPr sz="1200"/>
            </a:lvl1pPr>
          </a:lstStyle>
          <a:p>
            <a:endParaRPr lang="de-CH" dirty="0"/>
          </a:p>
        </p:txBody>
      </p:sp>
      <p:sp>
        <p:nvSpPr>
          <p:cNvPr id="3" name="Datumsplatzhalter 2"/>
          <p:cNvSpPr>
            <a:spLocks noGrp="1"/>
          </p:cNvSpPr>
          <p:nvPr>
            <p:ph type="dt" idx="1"/>
          </p:nvPr>
        </p:nvSpPr>
        <p:spPr>
          <a:xfrm>
            <a:off x="3854359" y="0"/>
            <a:ext cx="2949716" cy="499243"/>
          </a:xfrm>
          <a:prstGeom prst="rect">
            <a:avLst/>
          </a:prstGeom>
        </p:spPr>
        <p:txBody>
          <a:bodyPr vert="horz" lIns="91562" tIns="45781" rIns="91562" bIns="45781" rtlCol="0"/>
          <a:lstStyle>
            <a:lvl1pPr algn="r">
              <a:defRPr sz="1200"/>
            </a:lvl1pPr>
          </a:lstStyle>
          <a:p>
            <a:fld id="{338C7CB4-14F1-4AE0-93AD-4EF22D6C5336}" type="datetimeFigureOut">
              <a:rPr lang="de-CH" smtClean="0"/>
              <a:t>07.11.2018</a:t>
            </a:fld>
            <a:endParaRPr lang="de-CH" dirty="0"/>
          </a:p>
        </p:txBody>
      </p:sp>
      <p:sp>
        <p:nvSpPr>
          <p:cNvPr id="4" name="Folienbildplatzhalt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562" tIns="45781" rIns="91562" bIns="45781" rtlCol="0" anchor="ctr"/>
          <a:lstStyle/>
          <a:p>
            <a:endParaRPr lang="de-CH" dirty="0"/>
          </a:p>
        </p:txBody>
      </p:sp>
      <p:sp>
        <p:nvSpPr>
          <p:cNvPr id="5" name="Notizenplatzhalter 4"/>
          <p:cNvSpPr>
            <a:spLocks noGrp="1"/>
          </p:cNvSpPr>
          <p:nvPr>
            <p:ph type="body" sz="quarter" idx="3"/>
          </p:nvPr>
        </p:nvSpPr>
        <p:spPr>
          <a:xfrm>
            <a:off x="681178" y="4785259"/>
            <a:ext cx="5443258" cy="3915829"/>
          </a:xfrm>
          <a:prstGeom prst="rect">
            <a:avLst/>
          </a:prstGeom>
        </p:spPr>
        <p:txBody>
          <a:bodyPr vert="horz" lIns="91562" tIns="45781" rIns="91562" bIns="45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44858"/>
            <a:ext cx="2949716" cy="499243"/>
          </a:xfrm>
          <a:prstGeom prst="rect">
            <a:avLst/>
          </a:prstGeom>
        </p:spPr>
        <p:txBody>
          <a:bodyPr vert="horz" lIns="91562" tIns="45781" rIns="91562" bIns="45781"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4359" y="9444858"/>
            <a:ext cx="2949716" cy="499243"/>
          </a:xfrm>
          <a:prstGeom prst="rect">
            <a:avLst/>
          </a:prstGeom>
        </p:spPr>
        <p:txBody>
          <a:bodyPr vert="horz" lIns="91562" tIns="45781" rIns="91562" bIns="45781" rtlCol="0" anchor="b"/>
          <a:lstStyle>
            <a:lvl1pPr algn="r">
              <a:defRPr sz="1200"/>
            </a:lvl1pPr>
          </a:lstStyle>
          <a:p>
            <a:fld id="{2D25A0ED-EC09-4180-8017-A19F0553BEE6}" type="slidenum">
              <a:rPr lang="de-CH" smtClean="0"/>
              <a:t>‹Nr.›</a:t>
            </a:fld>
            <a:endParaRPr lang="de-CH" dirty="0"/>
          </a:p>
        </p:txBody>
      </p:sp>
    </p:spTree>
    <p:extLst>
      <p:ext uri="{BB962C8B-B14F-4D97-AF65-F5344CB8AC3E}">
        <p14:creationId xmlns:p14="http://schemas.microsoft.com/office/powerpoint/2010/main" val="344021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D25A0ED-EC09-4180-8017-A19F0553BEE6}" type="slidenum">
              <a:rPr lang="de-CH" smtClean="0"/>
              <a:t>1</a:t>
            </a:fld>
            <a:endParaRPr lang="de-CH" dirty="0"/>
          </a:p>
        </p:txBody>
      </p:sp>
    </p:spTree>
    <p:extLst>
      <p:ext uri="{BB962C8B-B14F-4D97-AF65-F5344CB8AC3E}">
        <p14:creationId xmlns:p14="http://schemas.microsoft.com/office/powerpoint/2010/main" val="242802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25A0ED-EC09-4180-8017-A19F0553BEE6}" type="slidenum">
              <a:rPr lang="de-CH" smtClean="0"/>
              <a:t>9</a:t>
            </a:fld>
            <a:endParaRPr lang="de-CH" dirty="0"/>
          </a:p>
        </p:txBody>
      </p:sp>
    </p:spTree>
    <p:extLst>
      <p:ext uri="{BB962C8B-B14F-4D97-AF65-F5344CB8AC3E}">
        <p14:creationId xmlns:p14="http://schemas.microsoft.com/office/powerpoint/2010/main" val="367551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B02BB1-9250-4A75-A17F-34BF7723BE0F}" type="slidenum">
              <a:rPr lang="de-DE" smtClean="0"/>
              <a:t>12</a:t>
            </a:fld>
            <a:endParaRPr lang="de-DE"/>
          </a:p>
        </p:txBody>
      </p:sp>
    </p:spTree>
    <p:extLst>
      <p:ext uri="{BB962C8B-B14F-4D97-AF65-F5344CB8AC3E}">
        <p14:creationId xmlns:p14="http://schemas.microsoft.com/office/powerpoint/2010/main" val="170726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B02BB1-9250-4A75-A17F-34BF7723BE0F}" type="slidenum">
              <a:rPr lang="de-DE" smtClean="0"/>
              <a:t>13</a:t>
            </a:fld>
            <a:endParaRPr lang="de-DE"/>
          </a:p>
        </p:txBody>
      </p:sp>
    </p:spTree>
    <p:extLst>
      <p:ext uri="{BB962C8B-B14F-4D97-AF65-F5344CB8AC3E}">
        <p14:creationId xmlns:p14="http://schemas.microsoft.com/office/powerpoint/2010/main" val="302764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B02BB1-9250-4A75-A17F-34BF7723BE0F}" type="slidenum">
              <a:rPr lang="de-DE" smtClean="0"/>
              <a:t>22</a:t>
            </a:fld>
            <a:endParaRPr lang="de-DE"/>
          </a:p>
        </p:txBody>
      </p:sp>
    </p:spTree>
    <p:extLst>
      <p:ext uri="{BB962C8B-B14F-4D97-AF65-F5344CB8AC3E}">
        <p14:creationId xmlns:p14="http://schemas.microsoft.com/office/powerpoint/2010/main" val="32207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B02BB1-9250-4A75-A17F-34BF7723BE0F}" type="slidenum">
              <a:rPr lang="de-DE" smtClean="0"/>
              <a:t>26</a:t>
            </a:fld>
            <a:endParaRPr lang="de-DE"/>
          </a:p>
        </p:txBody>
      </p:sp>
    </p:spTree>
    <p:extLst>
      <p:ext uri="{BB962C8B-B14F-4D97-AF65-F5344CB8AC3E}">
        <p14:creationId xmlns:p14="http://schemas.microsoft.com/office/powerpoint/2010/main" val="88671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6F96669B-5644-4ED9-9D07-CA1490C25A25}" type="datetime1">
              <a:rPr lang="de-AT" smtClean="0"/>
              <a:t>07.11.2018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221455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32CA06E6-284F-4CA0-A5B4-41785C041347}" type="datetime1">
              <a:rPr lang="de-AT" smtClean="0"/>
              <a:t>07.11.2018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46508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3C23AD-9C21-45B4-BB5D-4C56132119CF}" type="datetime1">
              <a:rPr lang="de-AT" smtClean="0"/>
              <a:t>07.11.2018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68538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0995155C-711D-4754-876D-0B8D880A551D}" type="datetime1">
              <a:rPr lang="de-AT" smtClean="0"/>
              <a:t>07.11.2018</a:t>
            </a:fld>
            <a:endParaRPr lang="de-AT"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CF34B8F3-DD05-431B-B995-4DC25F110CD9}" type="slidenum">
              <a:rPr lang="de-AT" smtClean="0"/>
              <a:pPr/>
              <a:t>‹Nr.›</a:t>
            </a:fld>
            <a:endParaRPr lang="de-AT" dirty="0"/>
          </a:p>
        </p:txBody>
      </p:sp>
    </p:spTree>
    <p:extLst>
      <p:ext uri="{BB962C8B-B14F-4D97-AF65-F5344CB8AC3E}">
        <p14:creationId xmlns:p14="http://schemas.microsoft.com/office/powerpoint/2010/main" val="104593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r>
              <a:rPr lang="de-DE" smtClean="0"/>
              <a:t>Klagenfurt am Wörthersee, 06.09.2018</a:t>
            </a:r>
            <a:endParaRPr lang="de-DE" dirty="0"/>
          </a:p>
        </p:txBody>
      </p:sp>
      <p:sp>
        <p:nvSpPr>
          <p:cNvPr id="5" name="Fußzeilenplatzhalter 4"/>
          <p:cNvSpPr>
            <a:spLocks noGrp="1"/>
          </p:cNvSpPr>
          <p:nvPr>
            <p:ph type="ftr" sz="quarter" idx="11"/>
          </p:nvPr>
        </p:nvSpPr>
        <p:spPr/>
        <p:txBody>
          <a:bodyPr/>
          <a:lstStyle/>
          <a:p>
            <a:r>
              <a:rPr lang="de-DE" dirty="0" smtClean="0"/>
              <a:t>ALFRED LEHNER/AXEL ZAFOSCHNIG</a:t>
            </a:r>
            <a:endParaRPr lang="de-DE" dirty="0"/>
          </a:p>
        </p:txBody>
      </p:sp>
      <p:sp>
        <p:nvSpPr>
          <p:cNvPr id="6" name="Foliennummernplatzhalter 5"/>
          <p:cNvSpPr>
            <a:spLocks noGrp="1"/>
          </p:cNvSpPr>
          <p:nvPr>
            <p:ph type="sldNum" sz="quarter" idx="12"/>
          </p:nvPr>
        </p:nvSpPr>
        <p:spPr/>
        <p:txBody>
          <a:bodyPr/>
          <a:lstStyle>
            <a:lvl1pPr>
              <a:defRPr/>
            </a:lvl1pPr>
          </a:lstStyle>
          <a:p>
            <a:fld id="{8ECC3D95-9452-4936-A5FE-09CCFADE6828}" type="slidenum">
              <a:rPr lang="de-DE" smtClean="0"/>
              <a:pPr/>
              <a:t>‹Nr.›</a:t>
            </a:fld>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362539"/>
            <a:ext cx="1362065" cy="580240"/>
          </a:xfrm>
          <a:prstGeom prst="rect">
            <a:avLst/>
          </a:prstGeom>
        </p:spPr>
      </p:pic>
    </p:spTree>
    <p:extLst>
      <p:ext uri="{BB962C8B-B14F-4D97-AF65-F5344CB8AC3E}">
        <p14:creationId xmlns:p14="http://schemas.microsoft.com/office/powerpoint/2010/main" val="2927595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32B58CEB-597D-48DC-BAD4-AB674CBD0DEA}" type="datetime1">
              <a:rPr lang="de-AT" smtClean="0"/>
              <a:t>07.11.2018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pPr/>
              <a:t>‹Nr.›</a:t>
            </a:fld>
            <a:endParaRPr lang="de-AT" dirty="0"/>
          </a:p>
        </p:txBody>
      </p:sp>
    </p:spTree>
    <p:extLst>
      <p:ext uri="{BB962C8B-B14F-4D97-AF65-F5344CB8AC3E}">
        <p14:creationId xmlns:p14="http://schemas.microsoft.com/office/powerpoint/2010/main" val="171458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D897F29-75B0-4F8D-8BFC-FE686BD07911}" type="datetime1">
              <a:rPr lang="de-AT" smtClean="0"/>
              <a:t>07.11.2018</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253845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DA87BFF8-A700-4489-AB97-BC76DC7D33CF}" type="datetime1">
              <a:rPr lang="de-AT" smtClean="0"/>
              <a:t>07.11.2018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4522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C687B1FB-981F-4F87-9245-427F9BF8DF39}" type="datetime1">
              <a:rPr lang="de-AT" smtClean="0"/>
              <a:t>07.11.2018</a:t>
            </a:fld>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55058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DFA8EB67-9905-405E-A613-558A751E1269}" type="datetime1">
              <a:rPr lang="de-AT" smtClean="0"/>
              <a:t>07.11.2018</a:t>
            </a:fld>
            <a:endParaRPr lang="de-AT"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187220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723FDD-29D0-4DAB-A455-5B046C2C1486}" type="datetime1">
              <a:rPr lang="de-AT" smtClean="0"/>
              <a:t>07.11.2018</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9099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1DE7892-E2CD-4D86-9326-4C184D2F4706}" type="datetime1">
              <a:rPr lang="de-AT" smtClean="0"/>
              <a:t>07.11.2018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37494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DB40051-EFD7-424A-AE0C-280B5B5AF745}" type="datetime1">
              <a:rPr lang="de-AT" smtClean="0"/>
              <a:t>07.11.2018</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CF34B8F3-DD05-431B-B995-4DC25F110CD9}" type="slidenum">
              <a:rPr lang="de-AT" smtClean="0"/>
              <a:t>‹Nr.›</a:t>
            </a:fld>
            <a:endParaRPr lang="de-AT" dirty="0"/>
          </a:p>
        </p:txBody>
      </p:sp>
    </p:spTree>
    <p:extLst>
      <p:ext uri="{BB962C8B-B14F-4D97-AF65-F5344CB8AC3E}">
        <p14:creationId xmlns:p14="http://schemas.microsoft.com/office/powerpoint/2010/main" val="38203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45169" y="2008183"/>
            <a:ext cx="8441631" cy="411798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6291-DE07-42C7-BDA3-55A421E9E0DD}" type="datetime1">
              <a:rPr lang="de-AT" smtClean="0"/>
              <a:t>07.11.2018</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804248"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F34B8F3-DD05-431B-B995-4DC25F110CD9}" type="slidenum">
              <a:rPr lang="de-AT" smtClean="0"/>
              <a:pPr/>
              <a:t>‹Nr.›</a:t>
            </a:fld>
            <a:endParaRPr lang="de-AT" dirty="0"/>
          </a:p>
        </p:txBody>
      </p:sp>
      <p:sp>
        <p:nvSpPr>
          <p:cNvPr id="8" name="Titelplatzhalter 7"/>
          <p:cNvSpPr>
            <a:spLocks noGrp="1"/>
          </p:cNvSpPr>
          <p:nvPr>
            <p:ph type="title"/>
          </p:nvPr>
        </p:nvSpPr>
        <p:spPr>
          <a:xfrm>
            <a:off x="245169" y="908720"/>
            <a:ext cx="6415063" cy="781968"/>
          </a:xfrm>
          <a:prstGeom prst="rect">
            <a:avLst/>
          </a:prstGeom>
        </p:spPr>
        <p:txBody>
          <a:bodyPr vert="horz" lIns="91440" tIns="45720" rIns="91440" bIns="45720" rtlCol="0" anchor="t">
            <a:normAutofit/>
          </a:bodyPr>
          <a:lstStyle/>
          <a:p>
            <a:r>
              <a:rPr lang="de-DE"/>
              <a:t>Titelmasterformat durch Klicken bearbeiten</a:t>
            </a:r>
            <a:endParaRPr lang="de-CH"/>
          </a:p>
        </p:txBody>
      </p:sp>
      <p:pic>
        <p:nvPicPr>
          <p:cNvPr id="7" name="Grafik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31641" y="376238"/>
            <a:ext cx="1753472" cy="643286"/>
          </a:xfrm>
          <a:prstGeom prst="rect">
            <a:avLst/>
          </a:prstGeom>
        </p:spPr>
      </p:pic>
    </p:spTree>
    <p:extLst>
      <p:ext uri="{BB962C8B-B14F-4D97-AF65-F5344CB8AC3E}">
        <p14:creationId xmlns:p14="http://schemas.microsoft.com/office/powerpoint/2010/main" val="213557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spcBef>
          <a:spcPct val="0"/>
        </a:spcBef>
        <a:buNone/>
        <a:defRPr sz="1600" b="1" kern="1200">
          <a:solidFill>
            <a:schemeClr val="tx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000" kern="1200">
          <a:solidFill>
            <a:schemeClr val="tx1"/>
          </a:solidFill>
          <a:latin typeface="+mn-lt"/>
          <a:ea typeface="+mn-ea"/>
          <a:cs typeface="+mn-cs"/>
        </a:defRPr>
      </a:lvl1pPr>
      <a:lvl2pPr marL="800100" indent="-342900" algn="l" defTabSz="914400" rtl="0" eaLnBrk="1" latinLnBrk="0" hangingPunct="1">
        <a:spcBef>
          <a:spcPct val="20000"/>
        </a:spcBef>
        <a:buFont typeface="+mj-lt"/>
        <a:buAutoNum type="alphaLcParenR"/>
        <a:defRPr sz="1800" kern="1200">
          <a:solidFill>
            <a:schemeClr val="tx1"/>
          </a:solidFill>
          <a:latin typeface="+mn-lt"/>
          <a:ea typeface="+mn-ea"/>
          <a:cs typeface="+mn-cs"/>
        </a:defRPr>
      </a:lvl2pPr>
      <a:lvl3pPr marL="1257300" indent="-342900" algn="l" defTabSz="914400" rtl="0" eaLnBrk="1" latinLnBrk="0" hangingPunct="1">
        <a:spcBef>
          <a:spcPct val="20000"/>
        </a:spcBef>
        <a:buFont typeface="+mj-lt"/>
        <a:buAutoNum type="romanLcPeriod"/>
        <a:defRPr sz="1600" kern="1200">
          <a:solidFill>
            <a:schemeClr val="tx1"/>
          </a:solidFill>
          <a:latin typeface="+mn-lt"/>
          <a:ea typeface="+mn-ea"/>
          <a:cs typeface="+mn-cs"/>
        </a:defRPr>
      </a:lvl3pPr>
      <a:lvl4pPr marL="1714500" indent="-342900" algn="l" defTabSz="914400" rtl="0" eaLnBrk="1" latinLnBrk="0" hangingPunct="1">
        <a:spcBef>
          <a:spcPct val="20000"/>
        </a:spcBef>
        <a:buFont typeface="+mj-lt"/>
        <a:buAutoNum type="romanLcPeriod"/>
        <a:defRPr sz="1400" kern="1200">
          <a:solidFill>
            <a:schemeClr val="tx1"/>
          </a:solidFill>
          <a:latin typeface="+mn-lt"/>
          <a:ea typeface="+mn-ea"/>
          <a:cs typeface="+mn-cs"/>
        </a:defRPr>
      </a:lvl4pPr>
      <a:lvl5pPr marL="2171700" indent="-342900" algn="l" defTabSz="914400" rtl="0" eaLnBrk="1" latinLnBrk="0" hangingPunct="1">
        <a:spcBef>
          <a:spcPct val="20000"/>
        </a:spcBef>
        <a:buFont typeface="+mj-lt"/>
        <a:buAutoNum type="romanLcPeriod"/>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hyperlink" Target="bmb_schulautonomie_final2.mp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schulautonomie.at/"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Schulautonomie_Konstanziagasse_Master.mp4"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utoShape 2" descr="Bildergebnis für bmbf österrei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01" name="Textfeld 100"/>
          <p:cNvSpPr txBox="1"/>
          <p:nvPr/>
        </p:nvSpPr>
        <p:spPr>
          <a:xfrm>
            <a:off x="179061" y="6291969"/>
            <a:ext cx="5622976" cy="338554"/>
          </a:xfrm>
          <a:prstGeom prst="rect">
            <a:avLst/>
          </a:prstGeom>
          <a:noFill/>
        </p:spPr>
        <p:txBody>
          <a:bodyPr wrap="square" rtlCol="0">
            <a:spAutoFit/>
          </a:bodyPr>
          <a:lstStyle/>
          <a:p>
            <a:r>
              <a:rPr lang="de-AT" sz="1600" dirty="0" smtClean="0"/>
              <a:t>Verband der Elternvereine, </a:t>
            </a:r>
            <a:r>
              <a:rPr lang="de-AT" sz="1600" dirty="0" smtClean="0"/>
              <a:t>Klagenfurt, </a:t>
            </a:r>
            <a:r>
              <a:rPr lang="de-AT" sz="1600" dirty="0" smtClean="0"/>
              <a:t>7. November </a:t>
            </a:r>
            <a:r>
              <a:rPr lang="de-AT" sz="1600" dirty="0" smtClean="0"/>
              <a:t>2018</a:t>
            </a:r>
            <a:endParaRPr lang="de-AT" sz="1600" dirty="0"/>
          </a:p>
        </p:txBody>
      </p:sp>
      <p:sp>
        <p:nvSpPr>
          <p:cNvPr id="72" name="Textfeld 71"/>
          <p:cNvSpPr txBox="1"/>
          <p:nvPr/>
        </p:nvSpPr>
        <p:spPr>
          <a:xfrm>
            <a:off x="3481411" y="2060848"/>
            <a:ext cx="5411763" cy="3756721"/>
          </a:xfrm>
          <a:prstGeom prst="rect">
            <a:avLst/>
          </a:prstGeom>
          <a:solidFill>
            <a:srgbClr val="85AE1C"/>
          </a:solidFill>
        </p:spPr>
        <p:txBody>
          <a:bodyPr wrap="square" lIns="288000" rtlCol="0" anchor="t">
            <a:noAutofit/>
          </a:bodyPr>
          <a:lstStyle/>
          <a:p>
            <a:endParaRPr lang="de-AT" sz="2400" b="1" dirty="0">
              <a:solidFill>
                <a:schemeClr val="bg1"/>
              </a:solidFill>
            </a:endParaRPr>
          </a:p>
          <a:p>
            <a:r>
              <a:rPr lang="de-AT" sz="3600" b="1" dirty="0">
                <a:solidFill>
                  <a:schemeClr val="bg1"/>
                </a:solidFill>
              </a:rPr>
              <a:t>Umsetzung des </a:t>
            </a:r>
            <a:r>
              <a:rPr lang="de-AT" sz="3600" b="1" dirty="0" smtClean="0">
                <a:solidFill>
                  <a:schemeClr val="bg1"/>
                </a:solidFill>
              </a:rPr>
              <a:t>Bildungsreformgesetzes, des Autonomiepakets und </a:t>
            </a:r>
          </a:p>
          <a:p>
            <a:r>
              <a:rPr lang="de-AT" sz="3600" b="1" dirty="0">
                <a:solidFill>
                  <a:schemeClr val="bg1"/>
                </a:solidFill>
              </a:rPr>
              <a:t>d</a:t>
            </a:r>
            <a:r>
              <a:rPr lang="de-AT" sz="3600" b="1" dirty="0" smtClean="0">
                <a:solidFill>
                  <a:schemeClr val="bg1"/>
                </a:solidFill>
              </a:rPr>
              <a:t>er Maßnahmen zur </a:t>
            </a:r>
            <a:r>
              <a:rPr lang="de-AT" sz="3600" b="1" dirty="0" err="1" smtClean="0">
                <a:solidFill>
                  <a:schemeClr val="bg1"/>
                </a:solidFill>
              </a:rPr>
              <a:t>Governance</a:t>
            </a:r>
            <a:endParaRPr lang="de-AT" sz="2000" b="1" dirty="0">
              <a:solidFill>
                <a:schemeClr val="bg1"/>
              </a:solidFill>
            </a:endParaRPr>
          </a:p>
          <a:p>
            <a:endParaRPr lang="de-AT" sz="2400" dirty="0">
              <a:solidFill>
                <a:schemeClr val="bg1"/>
              </a:solidFill>
            </a:endParaRPr>
          </a:p>
        </p:txBody>
      </p:sp>
      <p:sp>
        <p:nvSpPr>
          <p:cNvPr id="6" name="Textfeld 5"/>
          <p:cNvSpPr txBox="1"/>
          <p:nvPr/>
        </p:nvSpPr>
        <p:spPr>
          <a:xfrm>
            <a:off x="179061" y="332643"/>
            <a:ext cx="2880771" cy="553998"/>
          </a:xfrm>
          <a:prstGeom prst="rect">
            <a:avLst/>
          </a:prstGeom>
          <a:noFill/>
        </p:spPr>
        <p:txBody>
          <a:bodyPr wrap="square" rtlCol="0">
            <a:spAutoFit/>
          </a:bodyPr>
          <a:lstStyle/>
          <a:p>
            <a:r>
              <a:rPr lang="de-AT" smtClean="0"/>
              <a:t>LSI </a:t>
            </a:r>
            <a:r>
              <a:rPr lang="de-AT" dirty="0" smtClean="0"/>
              <a:t>HR Dr. Axel ZAFOSCHNIG</a:t>
            </a:r>
            <a:endParaRPr lang="de-AT" dirty="0"/>
          </a:p>
          <a:p>
            <a:endParaRPr lang="de-AT" sz="1200" dirty="0"/>
          </a:p>
        </p:txBody>
      </p:sp>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21168" r="36509"/>
          <a:stretch/>
        </p:blipFill>
        <p:spPr>
          <a:xfrm>
            <a:off x="263253" y="2060848"/>
            <a:ext cx="3203846" cy="3756721"/>
          </a:xfrm>
          <a:prstGeom prst="rect">
            <a:avLst/>
          </a:prstGeom>
        </p:spPr>
      </p:pic>
      <p:sp>
        <p:nvSpPr>
          <p:cNvPr id="2" name="Rechteck 1"/>
          <p:cNvSpPr/>
          <p:nvPr/>
        </p:nvSpPr>
        <p:spPr>
          <a:xfrm>
            <a:off x="208281" y="5617514"/>
            <a:ext cx="772969" cy="184666"/>
          </a:xfrm>
          <a:prstGeom prst="rect">
            <a:avLst/>
          </a:prstGeom>
        </p:spPr>
        <p:txBody>
          <a:bodyPr wrap="none">
            <a:spAutoFit/>
          </a:bodyPr>
          <a:lstStyle/>
          <a:p>
            <a:r>
              <a:rPr lang="de-AT" sz="600" dirty="0"/>
              <a:t>iStock / dolgachov </a:t>
            </a:r>
          </a:p>
        </p:txBody>
      </p:sp>
      <p:pic>
        <p:nvPicPr>
          <p:cNvPr id="1026" name="Picture 2" descr="cid:image002.png@01D3ACB2.F1A90B20">
            <a:hlinkClick r:id="rId4" action="ppaction://hlinkfi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9376"/>
          <a:stretch/>
        </p:blipFill>
        <p:spPr bwMode="auto">
          <a:xfrm>
            <a:off x="3707904" y="146032"/>
            <a:ext cx="1647015" cy="121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rotWithShape="1">
          <a:blip r:embed="rId6"/>
          <a:srcRect r="1369"/>
          <a:stretch/>
        </p:blipFill>
        <p:spPr>
          <a:xfrm>
            <a:off x="7380312" y="332643"/>
            <a:ext cx="1599370" cy="864122"/>
          </a:xfrm>
          <a:prstGeom prst="rect">
            <a:avLst/>
          </a:prstGeom>
        </p:spPr>
      </p:pic>
    </p:spTree>
    <p:extLst>
      <p:ext uri="{BB962C8B-B14F-4D97-AF65-F5344CB8AC3E}">
        <p14:creationId xmlns:p14="http://schemas.microsoft.com/office/powerpoint/2010/main" val="59926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F34B8F3-DD05-431B-B995-4DC25F110CD9}" type="slidenum">
              <a:rPr lang="de-AT" smtClean="0"/>
              <a:pPr/>
              <a:t>10</a:t>
            </a:fld>
            <a:endParaRPr lang="de-AT" dirty="0"/>
          </a:p>
        </p:txBody>
      </p:sp>
      <p:sp>
        <p:nvSpPr>
          <p:cNvPr id="4"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10</a:t>
            </a:fld>
            <a:endParaRPr lang="de-AT" dirty="0"/>
          </a:p>
        </p:txBody>
      </p:sp>
      <p:sp>
        <p:nvSpPr>
          <p:cNvPr id="5" name="Foliennummernplatzhalter 1"/>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10</a:t>
            </a:fld>
            <a:endParaRPr lang="de-AT" dirty="0"/>
          </a:p>
        </p:txBody>
      </p:sp>
      <p:sp>
        <p:nvSpPr>
          <p:cNvPr id="7"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34B8F3-DD05-431B-B995-4DC25F110CD9}" type="slidenum">
              <a:rPr lang="de-AT" smtClean="0"/>
              <a:pPr/>
              <a:t>10</a:t>
            </a:fld>
            <a:endParaRPr lang="de-AT" dirty="0"/>
          </a:p>
        </p:txBody>
      </p:sp>
      <p:graphicFrame>
        <p:nvGraphicFramePr>
          <p:cNvPr id="9" name="Tabelle 8"/>
          <p:cNvGraphicFramePr>
            <a:graphicFrameLocks noGrp="1"/>
          </p:cNvGraphicFramePr>
          <p:nvPr>
            <p:extLst>
              <p:ext uri="{D42A27DB-BD31-4B8C-83A1-F6EECF244321}">
                <p14:modId xmlns:p14="http://schemas.microsoft.com/office/powerpoint/2010/main" val="1580815970"/>
              </p:ext>
            </p:extLst>
          </p:nvPr>
        </p:nvGraphicFramePr>
        <p:xfrm>
          <a:off x="281935" y="978623"/>
          <a:ext cx="8642350" cy="5690737"/>
        </p:xfrm>
        <a:graphic>
          <a:graphicData uri="http://schemas.openxmlformats.org/drawingml/2006/table">
            <a:tbl>
              <a:tblPr firstRow="1">
                <a:tableStyleId>{F5AB1C69-6EDB-4FF4-983F-18BD219EF322}</a:tableStyleId>
              </a:tblPr>
              <a:tblGrid>
                <a:gridCol w="4245050">
                  <a:extLst>
                    <a:ext uri="{9D8B030D-6E8A-4147-A177-3AD203B41FA5}">
                      <a16:colId xmlns="" xmlns:a16="http://schemas.microsoft.com/office/drawing/2014/main" val="20000"/>
                    </a:ext>
                  </a:extLst>
                </a:gridCol>
                <a:gridCol w="2125362">
                  <a:extLst>
                    <a:ext uri="{9D8B030D-6E8A-4147-A177-3AD203B41FA5}">
                      <a16:colId xmlns="" xmlns:a16="http://schemas.microsoft.com/office/drawing/2014/main" val="20001"/>
                    </a:ext>
                  </a:extLst>
                </a:gridCol>
                <a:gridCol w="2271938">
                  <a:extLst>
                    <a:ext uri="{9D8B030D-6E8A-4147-A177-3AD203B41FA5}">
                      <a16:colId xmlns="" xmlns:a16="http://schemas.microsoft.com/office/drawing/2014/main" val="20002"/>
                    </a:ext>
                  </a:extLst>
                </a:gridCol>
              </a:tblGrid>
              <a:tr h="600577">
                <a:tc>
                  <a:txBody>
                    <a:bodyPr/>
                    <a:lstStyle/>
                    <a:p>
                      <a:r>
                        <a:rPr lang="de-AT" dirty="0"/>
                        <a:t>Autonome</a:t>
                      </a:r>
                      <a:r>
                        <a:rPr lang="de-AT" baseline="0" dirty="0"/>
                        <a:t> </a:t>
                      </a:r>
                      <a:r>
                        <a:rPr lang="de-AT" dirty="0"/>
                        <a:t>Möglichkeit</a:t>
                      </a:r>
                    </a:p>
                  </a:txBody>
                  <a:tcPr/>
                </a:tc>
                <a:tc>
                  <a:txBody>
                    <a:bodyPr/>
                    <a:lstStyle/>
                    <a:p>
                      <a:r>
                        <a:rPr lang="de-AT" dirty="0"/>
                        <a:t>Wer kann initiieren?</a:t>
                      </a:r>
                    </a:p>
                  </a:txBody>
                  <a:tcPr/>
                </a:tc>
                <a:tc>
                  <a:txBody>
                    <a:bodyPr/>
                    <a:lstStyle/>
                    <a:p>
                      <a:r>
                        <a:rPr lang="de-AT" dirty="0"/>
                        <a:t>Bedingungen</a:t>
                      </a:r>
                    </a:p>
                  </a:txBody>
                  <a:tcPr/>
                </a:tc>
                <a:extLst>
                  <a:ext uri="{0D108BD9-81ED-4DB2-BD59-A6C34878D82A}">
                    <a16:rowId xmlns="" xmlns:a16="http://schemas.microsoft.com/office/drawing/2014/main" val="10000"/>
                  </a:ext>
                </a:extLst>
              </a:tr>
              <a:tr h="1286951">
                <a:tc>
                  <a:txBody>
                    <a:bodyPr/>
                    <a:lstStyle/>
                    <a:p>
                      <a:r>
                        <a:rPr lang="de-DE" sz="1400" kern="1200" dirty="0">
                          <a:solidFill>
                            <a:schemeClr val="dk1"/>
                          </a:solidFill>
                          <a:effectLst/>
                          <a:latin typeface="+mn-lt"/>
                          <a:ea typeface="+mn-ea"/>
                          <a:cs typeface="+mn-cs"/>
                        </a:rPr>
                        <a:t>Durch die Lehrplanverordnungen werden die einzelnen Schulen ermächtigt, </a:t>
                      </a:r>
                      <a:r>
                        <a:rPr lang="de-DE" sz="1400" kern="1200" dirty="0" smtClean="0">
                          <a:solidFill>
                            <a:schemeClr val="dk1"/>
                          </a:solidFill>
                          <a:effectLst/>
                          <a:latin typeface="+mn-lt"/>
                          <a:ea typeface="+mn-ea"/>
                          <a:cs typeface="+mn-cs"/>
                        </a:rPr>
                        <a:t>in einem vorzugebenden Rahmen Lehrplanbestimmungen</a:t>
                      </a:r>
                      <a:r>
                        <a:rPr lang="de-DE" sz="1400" kern="1200" baseline="0" dirty="0" smtClean="0">
                          <a:solidFill>
                            <a:schemeClr val="dk1"/>
                          </a:solidFill>
                          <a:effectLst/>
                          <a:latin typeface="+mn-lt"/>
                          <a:ea typeface="+mn-ea"/>
                          <a:cs typeface="+mn-cs"/>
                        </a:rPr>
                        <a:t> </a:t>
                      </a:r>
                      <a:r>
                        <a:rPr lang="de-DE" sz="1400" kern="1200" dirty="0">
                          <a:solidFill>
                            <a:schemeClr val="dk1"/>
                          </a:solidFill>
                          <a:effectLst/>
                          <a:latin typeface="+mn-lt"/>
                          <a:ea typeface="+mn-ea"/>
                          <a:cs typeface="+mn-cs"/>
                        </a:rPr>
                        <a:t>nach den örtlichen Erfordernissen sowie im Rahmen von Schulkooperationen zu </a:t>
                      </a:r>
                      <a:r>
                        <a:rPr lang="de-DE" sz="1400" kern="1200" dirty="0" smtClean="0">
                          <a:solidFill>
                            <a:schemeClr val="dk1"/>
                          </a:solidFill>
                          <a:effectLst/>
                          <a:latin typeface="+mn-lt"/>
                          <a:ea typeface="+mn-ea"/>
                          <a:cs typeface="+mn-cs"/>
                        </a:rPr>
                        <a:t>erlassen (schulautonome Lehrplanbestimmungen).</a:t>
                      </a:r>
                    </a:p>
                    <a:p>
                      <a:endParaRPr lang="de-DE" sz="1400" b="1" kern="1200" dirty="0" smtClean="0">
                        <a:solidFill>
                          <a:schemeClr val="dk1"/>
                        </a:solidFill>
                        <a:effectLst/>
                        <a:latin typeface="+mn-lt"/>
                        <a:ea typeface="+mn-ea"/>
                        <a:cs typeface="+mn-cs"/>
                      </a:endParaRPr>
                    </a:p>
                  </a:txBody>
                  <a:tcPr/>
                </a:tc>
                <a:tc>
                  <a:txBody>
                    <a:bodyPr/>
                    <a:lstStyle/>
                    <a:p>
                      <a:r>
                        <a:rPr lang="de-DE" sz="1400" dirty="0"/>
                        <a:t>FBM erlässt Lehrpläne (Bildungsdirektionen sind vor Erlassung zu hören)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effectLst/>
                          <a:latin typeface="+mn-lt"/>
                          <a:ea typeface="+mn-ea"/>
                          <a:cs typeface="+mn-cs"/>
                        </a:rPr>
                        <a:t>Unter Bedachtnahme auf die Bildungsaufgabe der einzelnen Schularten (Schulformen, Fachrichtungen), </a:t>
                      </a:r>
                      <a:br>
                        <a:rPr lang="de-DE" sz="1400" kern="1200" dirty="0">
                          <a:solidFill>
                            <a:schemeClr val="dk1"/>
                          </a:solidFill>
                          <a:effectLst/>
                          <a:latin typeface="+mn-lt"/>
                          <a:ea typeface="+mn-ea"/>
                          <a:cs typeface="+mn-cs"/>
                        </a:rPr>
                      </a:br>
                      <a:r>
                        <a:rPr lang="de-DE" sz="1400" kern="1200" dirty="0">
                          <a:solidFill>
                            <a:schemeClr val="dk1"/>
                          </a:solidFill>
                          <a:effectLst/>
                          <a:latin typeface="+mn-lt"/>
                          <a:ea typeface="+mn-ea"/>
                          <a:cs typeface="+mn-cs"/>
                        </a:rPr>
                        <a:t>auf die mit deren erfolgreichen Abschluss verbundenen Berechtigungen sowie </a:t>
                      </a:r>
                      <a:br>
                        <a:rPr lang="de-DE" sz="1400" kern="1200" dirty="0">
                          <a:solidFill>
                            <a:schemeClr val="dk1"/>
                          </a:solidFill>
                          <a:effectLst/>
                          <a:latin typeface="+mn-lt"/>
                          <a:ea typeface="+mn-ea"/>
                          <a:cs typeface="+mn-cs"/>
                        </a:rPr>
                      </a:br>
                      <a:r>
                        <a:rPr lang="de-DE" sz="1400" kern="1200" dirty="0">
                          <a:solidFill>
                            <a:schemeClr val="dk1"/>
                          </a:solidFill>
                          <a:effectLst/>
                          <a:latin typeface="+mn-lt"/>
                          <a:ea typeface="+mn-ea"/>
                          <a:cs typeface="+mn-cs"/>
                        </a:rPr>
                        <a:t>auf die Erhaltung der </a:t>
                      </a:r>
                      <a:r>
                        <a:rPr lang="de-DE" sz="1400" kern="1200" dirty="0" err="1">
                          <a:solidFill>
                            <a:schemeClr val="dk1"/>
                          </a:solidFill>
                          <a:effectLst/>
                          <a:latin typeface="+mn-lt"/>
                          <a:ea typeface="+mn-ea"/>
                          <a:cs typeface="+mn-cs"/>
                        </a:rPr>
                        <a:t>Übertrittsmöglichkeiten</a:t>
                      </a:r>
                      <a:r>
                        <a:rPr lang="de-DE" sz="1400" kern="1200" dirty="0">
                          <a:solidFill>
                            <a:schemeClr val="dk1"/>
                          </a:solidFill>
                          <a:effectLst/>
                          <a:latin typeface="+mn-lt"/>
                          <a:ea typeface="+mn-ea"/>
                          <a:cs typeface="+mn-cs"/>
                        </a:rPr>
                        <a:t> im Rahmen derselben Schulart </a:t>
                      </a:r>
                      <a:r>
                        <a:rPr lang="de-DE" sz="1400" kern="1200" dirty="0" smtClean="0">
                          <a:solidFill>
                            <a:schemeClr val="dk1"/>
                          </a:solidFill>
                          <a:effectLst/>
                          <a:latin typeface="+mn-lt"/>
                          <a:ea typeface="+mn-ea"/>
                          <a:cs typeface="+mn-cs"/>
                        </a:rPr>
                        <a:t>vertretbar </a:t>
                      </a:r>
                      <a:r>
                        <a:rPr lang="de-DE" sz="1400" kern="1200" dirty="0">
                          <a:solidFill>
                            <a:schemeClr val="dk1"/>
                          </a:solidFill>
                          <a:effectLst/>
                          <a:latin typeface="+mn-lt"/>
                          <a:ea typeface="+mn-ea"/>
                          <a:cs typeface="+mn-cs"/>
                        </a:rPr>
                        <a:t>ist.</a:t>
                      </a:r>
                      <a:r>
                        <a:rPr lang="de-AT" sz="1400" dirty="0">
                          <a:effectLst/>
                        </a:rPr>
                        <a:t> </a:t>
                      </a:r>
                      <a:endParaRPr lang="de-AT" sz="1400" b="1" dirty="0"/>
                    </a:p>
                  </a:txBody>
                  <a:tcPr/>
                </a:tc>
                <a:extLst>
                  <a:ext uri="{0D108BD9-81ED-4DB2-BD59-A6C34878D82A}">
                    <a16:rowId xmlns="" xmlns:a16="http://schemas.microsoft.com/office/drawing/2014/main" val="10001"/>
                  </a:ext>
                </a:extLst>
              </a:tr>
              <a:tr h="1972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smtClean="0">
                          <a:solidFill>
                            <a:schemeClr val="dk1"/>
                          </a:solidFill>
                          <a:effectLst/>
                          <a:latin typeface="+mn-lt"/>
                          <a:ea typeface="+mn-ea"/>
                          <a:cs typeface="+mn-cs"/>
                        </a:rPr>
                        <a:t>Zeitlich befristete</a:t>
                      </a:r>
                      <a:r>
                        <a:rPr lang="de-DE" sz="1400" b="0" kern="1200" baseline="0" dirty="0" smtClean="0">
                          <a:solidFill>
                            <a:schemeClr val="dk1"/>
                          </a:solidFill>
                          <a:effectLst/>
                          <a:latin typeface="+mn-lt"/>
                          <a:ea typeface="+mn-ea"/>
                          <a:cs typeface="+mn-cs"/>
                        </a:rPr>
                        <a:t> </a:t>
                      </a:r>
                      <a:r>
                        <a:rPr lang="de-DE" sz="1400" b="0" kern="1200" dirty="0" smtClean="0">
                          <a:solidFill>
                            <a:schemeClr val="dk1"/>
                          </a:solidFill>
                          <a:effectLst/>
                          <a:latin typeface="+mn-lt"/>
                          <a:ea typeface="+mn-ea"/>
                          <a:cs typeface="+mn-cs"/>
                        </a:rPr>
                        <a:t>Übergangslehrpläne/Lehrplanabweichungen (einzelne Standorte berufsbildender</a:t>
                      </a:r>
                      <a:r>
                        <a:rPr lang="de-DE" sz="1400" b="0" kern="1200" baseline="0" dirty="0" smtClean="0">
                          <a:solidFill>
                            <a:schemeClr val="dk1"/>
                          </a:solidFill>
                          <a:effectLst/>
                          <a:latin typeface="+mn-lt"/>
                          <a:ea typeface="+mn-ea"/>
                          <a:cs typeface="+mn-cs"/>
                        </a:rPr>
                        <a:t> Schulen).</a:t>
                      </a:r>
                      <a:endParaRPr lang="de-AT" sz="1400" b="0" dirty="0" smtClean="0"/>
                    </a:p>
                    <a:p>
                      <a:endParaRPr lang="de-AT" sz="1400" b="0" dirty="0"/>
                    </a:p>
                  </a:txBody>
                  <a:tcPr/>
                </a:tc>
                <a:tc>
                  <a:txBody>
                    <a:bodyPr/>
                    <a:lstStyle/>
                    <a:p>
                      <a:endParaRPr lang="de-DE" sz="1400" dirty="0"/>
                    </a:p>
                  </a:txBody>
                  <a:tcPr/>
                </a:tc>
                <a:tc>
                  <a:txBody>
                    <a:bodyPr/>
                    <a:lstStyle/>
                    <a:p>
                      <a:r>
                        <a:rPr lang="de-DE" sz="1400" kern="1200" dirty="0" smtClean="0">
                          <a:solidFill>
                            <a:schemeClr val="dk1"/>
                          </a:solidFill>
                          <a:effectLst/>
                          <a:latin typeface="+mn-lt"/>
                          <a:ea typeface="+mn-ea"/>
                          <a:cs typeface="+mn-cs"/>
                        </a:rPr>
                        <a:t>zur Entwicklung neuer Lehrplaninhalte, insbesondere im Hinblick auf den aktuellen Stand der Wissenschaft und die Zeitgemäßheit der Ausbildung, sowie zur Verbesserung didaktischer und methodischer Arbeitsformen</a:t>
                      </a:r>
                      <a:endParaRPr lang="de-DE" sz="1400" dirty="0"/>
                    </a:p>
                  </a:txBody>
                  <a:tcPr/>
                </a:tc>
              </a:tr>
            </a:tbl>
          </a:graphicData>
        </a:graphic>
      </p:graphicFrame>
      <p:sp>
        <p:nvSpPr>
          <p:cNvPr id="11" name="Titel 1">
            <a:extLst>
              <a:ext uri="{FF2B5EF4-FFF2-40B4-BE49-F238E27FC236}">
                <a16:creationId xmlns="" xmlns:a16="http://schemas.microsoft.com/office/drawing/2014/main" id="{27925B8E-DD54-4D04-AC76-F8402AC8EC86}"/>
              </a:ext>
            </a:extLst>
          </p:cNvPr>
          <p:cNvSpPr txBox="1">
            <a:spLocks/>
          </p:cNvSpPr>
          <p:nvPr/>
        </p:nvSpPr>
        <p:spPr>
          <a:xfrm>
            <a:off x="250825" y="413765"/>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Beispiele für neue Freiräume in der Pädagogik :</a:t>
            </a:r>
            <a:br>
              <a:rPr lang="de-AT" sz="2000" dirty="0">
                <a:solidFill>
                  <a:schemeClr val="accent3">
                    <a:lumMod val="75000"/>
                  </a:schemeClr>
                </a:solidFill>
              </a:rPr>
            </a:br>
            <a:r>
              <a:rPr lang="de-AT" sz="2800" b="0" dirty="0" smtClean="0">
                <a:solidFill>
                  <a:schemeClr val="accent3">
                    <a:lumMod val="75000"/>
                  </a:schemeClr>
                </a:solidFill>
              </a:rPr>
              <a:t>Lehrplanautonomie </a:t>
            </a:r>
            <a:r>
              <a:rPr lang="de-AT" sz="2000" b="0" dirty="0">
                <a:solidFill>
                  <a:schemeClr val="accent3">
                    <a:lumMod val="75000"/>
                  </a:schemeClr>
                </a:solidFill>
              </a:rPr>
              <a:t>§ 6 Schulorganisationsgesetz </a:t>
            </a:r>
            <a:endParaRPr lang="de-AT" sz="2800" b="0" dirty="0">
              <a:solidFill>
                <a:schemeClr val="accent3">
                  <a:lumMod val="75000"/>
                </a:schemeClr>
              </a:solidFill>
            </a:endParaRPr>
          </a:p>
          <a:p>
            <a:endParaRPr lang="de-AT" sz="2800" b="0" dirty="0">
              <a:solidFill>
                <a:schemeClr val="accent3">
                  <a:lumMod val="75000"/>
                </a:schemeClr>
              </a:solidFill>
            </a:endParaRPr>
          </a:p>
          <a:p>
            <a:endParaRPr lang="de-AT" sz="1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pic>
        <p:nvPicPr>
          <p:cNvPr id="8" name="Grafik 7"/>
          <p:cNvPicPr>
            <a:picLocks noChangeAspect="1"/>
          </p:cNvPicPr>
          <p:nvPr/>
        </p:nvPicPr>
        <p:blipFill rotWithShape="1">
          <a:blip r:embed="rId2"/>
          <a:srcRect r="1369"/>
          <a:stretch/>
        </p:blipFill>
        <p:spPr>
          <a:xfrm>
            <a:off x="7380312" y="233855"/>
            <a:ext cx="1599370" cy="864122"/>
          </a:xfrm>
          <a:prstGeom prst="rect">
            <a:avLst/>
          </a:prstGeom>
        </p:spPr>
      </p:pic>
      <p:sp>
        <p:nvSpPr>
          <p:cNvPr id="10"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12"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231072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9512" y="4427114"/>
            <a:ext cx="6434460" cy="1090118"/>
          </a:xfrm>
        </p:spPr>
        <p:txBody>
          <a:bodyPr>
            <a:noAutofit/>
          </a:bodyPr>
          <a:lstStyle/>
          <a:p>
            <a:r>
              <a:rPr lang="de-AT" sz="3200" dirty="0"/>
              <a:t>Die Bildungsreform</a:t>
            </a:r>
            <a:br>
              <a:rPr lang="de-AT" sz="3200" dirty="0"/>
            </a:br>
            <a:r>
              <a:rPr lang="de-AT" sz="3200" b="0" dirty="0">
                <a:solidFill>
                  <a:schemeClr val="accent3">
                    <a:lumMod val="75000"/>
                  </a:schemeClr>
                </a:solidFill>
              </a:rPr>
              <a:t>Gemeinsam Großes umsetzen</a:t>
            </a:r>
            <a:endParaRPr lang="de-CH" sz="3200" b="0" dirty="0">
              <a:solidFill>
                <a:schemeClr val="accent3">
                  <a:lumMod val="75000"/>
                </a:schemeClr>
              </a:solidFill>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806" y="1124744"/>
            <a:ext cx="5011853" cy="2920917"/>
          </a:xfrm>
        </p:spPr>
      </p:pic>
      <p:sp>
        <p:nvSpPr>
          <p:cNvPr id="6" name="Textfeld 5"/>
          <p:cNvSpPr txBox="1"/>
          <p:nvPr/>
        </p:nvSpPr>
        <p:spPr>
          <a:xfrm>
            <a:off x="179512" y="5661248"/>
            <a:ext cx="4700902" cy="954107"/>
          </a:xfrm>
          <a:prstGeom prst="rect">
            <a:avLst/>
          </a:prstGeom>
          <a:noFill/>
        </p:spPr>
        <p:txBody>
          <a:bodyPr wrap="none" rtlCol="0">
            <a:spAutoFit/>
          </a:bodyPr>
          <a:lstStyle/>
          <a:p>
            <a:r>
              <a:rPr lang="de-AT" sz="1400" dirty="0"/>
              <a:t>Eine Information des </a:t>
            </a:r>
            <a:br>
              <a:rPr lang="de-AT" sz="1400" dirty="0"/>
            </a:br>
            <a:r>
              <a:rPr lang="de-AT" sz="1400" dirty="0"/>
              <a:t>Bundesministeriums für </a:t>
            </a:r>
            <a:r>
              <a:rPr lang="de-AT" sz="1400" dirty="0" smtClean="0"/>
              <a:t>Bildung, Wissenschaft und Forschung</a:t>
            </a:r>
            <a:endParaRPr lang="de-AT" sz="1400" dirty="0"/>
          </a:p>
          <a:p>
            <a:r>
              <a:rPr lang="de-AT" sz="1400" dirty="0"/>
              <a:t>Minoritenplatz 5, 1010 Wien</a:t>
            </a:r>
          </a:p>
          <a:p>
            <a:r>
              <a:rPr lang="de-AT" sz="1400" dirty="0"/>
              <a:t>September </a:t>
            </a:r>
            <a:r>
              <a:rPr lang="de-AT" sz="1400" dirty="0" smtClean="0"/>
              <a:t>2018</a:t>
            </a:r>
            <a:endParaRPr lang="de-AT" sz="1400" dirty="0"/>
          </a:p>
        </p:txBody>
      </p:sp>
      <p:pic>
        <p:nvPicPr>
          <p:cNvPr id="7" name="Grafik 6"/>
          <p:cNvPicPr>
            <a:picLocks noChangeAspect="1"/>
          </p:cNvPicPr>
          <p:nvPr/>
        </p:nvPicPr>
        <p:blipFill rotWithShape="1">
          <a:blip r:embed="rId3"/>
          <a:srcRect r="1369"/>
          <a:stretch/>
        </p:blipFill>
        <p:spPr>
          <a:xfrm>
            <a:off x="7380312" y="233855"/>
            <a:ext cx="1599370" cy="864122"/>
          </a:xfrm>
          <a:prstGeom prst="rect">
            <a:avLst/>
          </a:prstGeom>
        </p:spPr>
      </p:pic>
    </p:spTree>
    <p:extLst>
      <p:ext uri="{BB962C8B-B14F-4D97-AF65-F5344CB8AC3E}">
        <p14:creationId xmlns:p14="http://schemas.microsoft.com/office/powerpoint/2010/main" val="292204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008930"/>
            <a:ext cx="7844408" cy="2564086"/>
          </a:xfrm>
        </p:spPr>
        <p:txBody>
          <a:bodyPr>
            <a:normAutofit fontScale="90000"/>
          </a:bodyPr>
          <a:lstStyle/>
          <a:p>
            <a:pPr>
              <a:spcBef>
                <a:spcPts val="1200"/>
              </a:spcBef>
            </a:pPr>
            <a:r>
              <a:rPr lang="de-DE" sz="4000" b="1" dirty="0" smtClean="0"/>
              <a:t>Von Bildungsdirektionen und Schulautonomie</a:t>
            </a:r>
            <a:br>
              <a:rPr lang="de-DE" sz="4000" b="1" dirty="0" smtClean="0"/>
            </a:br>
            <a:r>
              <a:rPr lang="de-DE" sz="2800" b="1" dirty="0" smtClean="0"/>
              <a:t/>
            </a:r>
            <a:br>
              <a:rPr lang="de-DE" sz="2800" b="1" dirty="0" smtClean="0"/>
            </a:br>
            <a:r>
              <a:rPr lang="de-DE" sz="2800" b="1" i="1" dirty="0" smtClean="0"/>
              <a:t>Autonome Handlungsspielräume </a:t>
            </a:r>
            <a:br>
              <a:rPr lang="de-DE" sz="2800" b="1" i="1" dirty="0" smtClean="0"/>
            </a:br>
            <a:r>
              <a:rPr lang="de-DE" sz="2800" b="1" i="1" dirty="0" smtClean="0"/>
              <a:t>im schulischen Kontext</a:t>
            </a:r>
            <a:endParaRPr lang="de-DE" sz="2800" i="1" dirty="0"/>
          </a:p>
        </p:txBody>
      </p:sp>
      <p:sp>
        <p:nvSpPr>
          <p:cNvPr id="3" name="Untertitel 2"/>
          <p:cNvSpPr>
            <a:spLocks noGrp="1"/>
          </p:cNvSpPr>
          <p:nvPr>
            <p:ph type="subTitle" idx="1"/>
          </p:nvPr>
        </p:nvSpPr>
        <p:spPr>
          <a:xfrm>
            <a:off x="611560" y="4221088"/>
            <a:ext cx="3356992" cy="2088232"/>
          </a:xfrm>
        </p:spPr>
        <p:txBody>
          <a:bodyPr>
            <a:normAutofit fontScale="62500" lnSpcReduction="20000"/>
          </a:bodyPr>
          <a:lstStyle/>
          <a:p>
            <a:r>
              <a:rPr lang="de-DE" sz="2800" dirty="0" smtClean="0"/>
              <a:t>OSR Alfred Lehner, </a:t>
            </a:r>
            <a:r>
              <a:rPr lang="de-DE" sz="2800" dirty="0" err="1" smtClean="0"/>
              <a:t>Bed</a:t>
            </a:r>
            <a:r>
              <a:rPr lang="de-DE" sz="2800" dirty="0" smtClean="0"/>
              <a:t> MA</a:t>
            </a:r>
          </a:p>
          <a:p>
            <a:r>
              <a:rPr lang="de-DE" dirty="0" smtClean="0"/>
              <a:t>Pflichtschulinspektor</a:t>
            </a:r>
          </a:p>
          <a:p>
            <a:r>
              <a:rPr lang="de-DE" dirty="0"/>
              <a:t>i</a:t>
            </a:r>
            <a:r>
              <a:rPr lang="de-DE" dirty="0" smtClean="0"/>
              <a:t>n der Bildungsdirektion Burgenland an der AS </a:t>
            </a:r>
            <a:r>
              <a:rPr lang="de-DE" dirty="0" err="1" smtClean="0"/>
              <a:t>Oberwart</a:t>
            </a:r>
            <a:endParaRPr lang="de-DE" dirty="0" smtClean="0"/>
          </a:p>
          <a:p>
            <a:endParaRPr lang="de-DE" sz="2600" dirty="0"/>
          </a:p>
          <a:p>
            <a:pPr>
              <a:lnSpc>
                <a:spcPct val="100000"/>
              </a:lnSpc>
            </a:pPr>
            <a:r>
              <a:rPr lang="de-DE" sz="2800" dirty="0"/>
              <a:t>HR Dr. Axel Zafoschnig</a:t>
            </a:r>
          </a:p>
          <a:p>
            <a:r>
              <a:rPr lang="de-DE" dirty="0" smtClean="0"/>
              <a:t>Abteilungsleiter BMHS/Landesschulinspektor HTL</a:t>
            </a:r>
          </a:p>
          <a:p>
            <a:r>
              <a:rPr lang="de-DE" dirty="0"/>
              <a:t>i</a:t>
            </a:r>
            <a:r>
              <a:rPr lang="de-DE" dirty="0" smtClean="0"/>
              <a:t>m Landesschulrat für Kärnten </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013" y="142065"/>
            <a:ext cx="1657375" cy="720203"/>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3" y="0"/>
            <a:ext cx="1728192" cy="908720"/>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4221088"/>
            <a:ext cx="4004723" cy="1872208"/>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813" y="130442"/>
            <a:ext cx="1717901" cy="731826"/>
          </a:xfrm>
          <a:prstGeom prst="rect">
            <a:avLst/>
          </a:prstGeom>
        </p:spPr>
      </p:pic>
    </p:spTree>
    <p:extLst>
      <p:ext uri="{BB962C8B-B14F-4D97-AF65-F5344CB8AC3E}">
        <p14:creationId xmlns:p14="http://schemas.microsoft.com/office/powerpoint/2010/main" val="78243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628800"/>
            <a:ext cx="7924800" cy="2764904"/>
          </a:xfrm>
        </p:spPr>
        <p:txBody>
          <a:bodyPr>
            <a:normAutofit lnSpcReduction="10000"/>
          </a:bodyPr>
          <a:lstStyle/>
          <a:p>
            <a:pPr marL="0" indent="0">
              <a:buNone/>
            </a:pPr>
            <a:r>
              <a:rPr lang="de-DE" sz="2800" dirty="0" smtClean="0"/>
              <a:t>Die </a:t>
            </a:r>
            <a:r>
              <a:rPr lang="de-DE" sz="2800" dirty="0"/>
              <a:t>meisten „äußeren“ Veränderungen speziell im Zuge einer </a:t>
            </a:r>
            <a:r>
              <a:rPr lang="de-DE" sz="2800" dirty="0" smtClean="0"/>
              <a:t>Schulreform bereiten </a:t>
            </a:r>
            <a:r>
              <a:rPr lang="de-DE" sz="2800" dirty="0"/>
              <a:t>„innere“ Schwierigkeiten, weil Veränderungen in der Pädagogik sich in </a:t>
            </a:r>
            <a:r>
              <a:rPr lang="de-DE" sz="2800" dirty="0">
                <a:solidFill>
                  <a:srgbClr val="FFC000"/>
                </a:solidFill>
              </a:rPr>
              <a:t>veränderten Vorstellungen, Einstellungen und Verhaltensformen</a:t>
            </a:r>
            <a:r>
              <a:rPr lang="de-DE" sz="2800" dirty="0"/>
              <a:t> niederschlagen müssen. </a:t>
            </a:r>
            <a:endParaRPr lang="de-DE" sz="2800" dirty="0" smtClean="0"/>
          </a:p>
          <a:p>
            <a:pPr marL="0" indent="0" algn="r">
              <a:buNone/>
            </a:pPr>
            <a:r>
              <a:rPr lang="de-DE" dirty="0" smtClean="0"/>
              <a:t>Hartmut </a:t>
            </a:r>
            <a:r>
              <a:rPr lang="de-DE" dirty="0"/>
              <a:t>von Hentig </a:t>
            </a:r>
            <a:endParaRPr lang="de-AT" dirty="0"/>
          </a:p>
        </p:txBody>
      </p:sp>
      <p:sp>
        <p:nvSpPr>
          <p:cNvPr id="2"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4" name="Fußzeilenplatzhalter 3"/>
          <p:cNvSpPr>
            <a:spLocks noGrp="1"/>
          </p:cNvSpPr>
          <p:nvPr>
            <p:ph type="ftr" sz="quarter" idx="11"/>
          </p:nvPr>
        </p:nvSpPr>
        <p:spPr/>
        <p:txBody>
          <a:bodyPr/>
          <a:lstStyle/>
          <a:p>
            <a:r>
              <a:rPr lang="de-DE" dirty="0" smtClean="0"/>
              <a:t>ALFRED LEHNER/AXEL ZAFOSCHNIG</a:t>
            </a:r>
            <a:endParaRPr lang="de-DE" dirty="0"/>
          </a:p>
        </p:txBody>
      </p:sp>
    </p:spTree>
    <p:extLst>
      <p:ext uri="{BB962C8B-B14F-4D97-AF65-F5344CB8AC3E}">
        <p14:creationId xmlns:p14="http://schemas.microsoft.com/office/powerpoint/2010/main" val="398155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03678"/>
            <a:ext cx="7886700" cy="1187011"/>
          </a:xfrm>
        </p:spPr>
        <p:txBody>
          <a:bodyPr/>
          <a:lstStyle/>
          <a:p>
            <a:r>
              <a:rPr lang="de-DE" sz="2800" dirty="0">
                <a:solidFill>
                  <a:srgbClr val="FFC000"/>
                </a:solidFill>
              </a:rPr>
              <a:t>Bildungsreformhühnerhaus</a:t>
            </a:r>
          </a:p>
        </p:txBody>
      </p:sp>
      <p:sp>
        <p:nvSpPr>
          <p:cNvPr id="5" name="Fußzeilenplatzhalter 4"/>
          <p:cNvSpPr>
            <a:spLocks noGrp="1"/>
          </p:cNvSpPr>
          <p:nvPr>
            <p:ph type="ftr" sz="quarter" idx="11"/>
          </p:nvPr>
        </p:nvSpPr>
        <p:spPr/>
        <p:txBody>
          <a:bodyPr/>
          <a:lstStyle/>
          <a:p>
            <a:r>
              <a:rPr lang="de-DE" smtClean="0"/>
              <a:t>ALFRED LEHNER/AXEL ZAFOSCHNIG</a:t>
            </a:r>
            <a:endParaRPr lang="de-DE" dirty="0"/>
          </a:p>
        </p:txBody>
      </p:sp>
      <p:pic>
        <p:nvPicPr>
          <p:cNvPr id="7" name="Picture 2" descr="H:\Karikatur\Österr.Bildungshühnerhaus.jpg"/>
          <p:cNvPicPr>
            <a:picLocks noChangeAspect="1" noChangeArrowheads="1"/>
          </p:cNvPicPr>
          <p:nvPr/>
        </p:nvPicPr>
        <p:blipFill>
          <a:blip r:embed="rId2" cstate="print"/>
          <a:srcRect/>
          <a:stretch>
            <a:fillRect/>
          </a:stretch>
        </p:blipFill>
        <p:spPr bwMode="auto">
          <a:xfrm>
            <a:off x="539552" y="1700656"/>
            <a:ext cx="3456384" cy="4655696"/>
          </a:xfrm>
          <a:prstGeom prst="rect">
            <a:avLst/>
          </a:prstGeom>
          <a:noFill/>
        </p:spPr>
      </p:pic>
      <p:sp>
        <p:nvSpPr>
          <p:cNvPr id="8" name="Titel 1"/>
          <p:cNvSpPr txBox="1">
            <a:spLocks noGrp="1"/>
          </p:cNvSpPr>
          <p:nvPr>
            <p:ph idx="1"/>
          </p:nvPr>
        </p:nvSpPr>
        <p:spPr>
          <a:xfrm>
            <a:off x="4588540" y="2058723"/>
            <a:ext cx="3926810" cy="578189"/>
          </a:xfrm>
          <a:prstGeom prst="rect">
            <a:avLst/>
          </a:prstGeom>
          <a:ln>
            <a:solidFill>
              <a:schemeClr val="tx2">
                <a:lumMod val="90000"/>
              </a:schemeClr>
            </a:solidFill>
          </a:ln>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lang="de-AT" sz="2000" b="1" cap="all" dirty="0" smtClean="0">
                <a:solidFill>
                  <a:schemeClr val="tx2">
                    <a:satMod val="200000"/>
                  </a:schemeClr>
                </a:solidFill>
                <a:effectLst>
                  <a:reflection blurRad="12700" stA="34000" endA="740" endPos="53000" dir="5400000" sy="-100000" algn="bl" rotWithShape="0"/>
                </a:effectLst>
                <a:latin typeface="+mj-lt"/>
                <a:ea typeface="+mj-ea"/>
                <a:cs typeface="+mj-cs"/>
              </a:rPr>
              <a:t>Reformresistentes Geflügel</a:t>
            </a:r>
            <a:endParaRPr kumimoji="0" lang="de-A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9" name="Titel 1"/>
          <p:cNvSpPr txBox="1">
            <a:spLocks/>
          </p:cNvSpPr>
          <p:nvPr/>
        </p:nvSpPr>
        <p:spPr>
          <a:xfrm>
            <a:off x="4588540" y="3718409"/>
            <a:ext cx="3926810" cy="500066"/>
          </a:xfrm>
          <a:prstGeom prst="rect">
            <a:avLst/>
          </a:prstGeom>
          <a:ln>
            <a:solidFill>
              <a:schemeClr val="tx2">
                <a:lumMod val="90000"/>
              </a:schemeClr>
            </a:solidFill>
          </a:ln>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lang="de-AT" sz="2000" b="1" cap="all" dirty="0" smtClean="0">
                <a:solidFill>
                  <a:schemeClr val="tx2">
                    <a:satMod val="200000"/>
                  </a:schemeClr>
                </a:solidFill>
                <a:effectLst>
                  <a:reflection blurRad="12700" stA="34000" endA="740" endPos="53000" dir="5400000" sy="-100000" algn="bl" rotWithShape="0"/>
                </a:effectLst>
                <a:latin typeface="+mj-lt"/>
                <a:ea typeface="+mj-ea"/>
                <a:cs typeface="+mj-cs"/>
              </a:rPr>
              <a:t>Flatterhaftes Geflügel</a:t>
            </a:r>
            <a:endParaRPr kumimoji="0" lang="de-A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0" name="Titel 1"/>
          <p:cNvSpPr txBox="1">
            <a:spLocks/>
          </p:cNvSpPr>
          <p:nvPr/>
        </p:nvSpPr>
        <p:spPr>
          <a:xfrm>
            <a:off x="4588540" y="5415453"/>
            <a:ext cx="3926810" cy="500066"/>
          </a:xfrm>
          <a:prstGeom prst="rect">
            <a:avLst/>
          </a:prstGeom>
          <a:ln>
            <a:solidFill>
              <a:schemeClr val="tx2">
                <a:lumMod val="90000"/>
              </a:schemeClr>
            </a:solidFill>
          </a:ln>
        </p:spPr>
        <p:txBody>
          <a:bodyPr vert="horz" anchor="t">
            <a:noAutofit/>
          </a:bodyPr>
          <a:lstStyle/>
          <a:p>
            <a:pPr marL="0" marR="9144" lvl="0" indent="0" algn="ctr" defTabSz="914400" rtl="0" eaLnBrk="1" fontAlgn="auto" latinLnBrk="0" hangingPunct="1">
              <a:lnSpc>
                <a:spcPct val="100000"/>
              </a:lnSpc>
              <a:spcBef>
                <a:spcPct val="0"/>
              </a:spcBef>
              <a:spcAft>
                <a:spcPts val="0"/>
              </a:spcAft>
              <a:buClrTx/>
              <a:buSzTx/>
              <a:buFontTx/>
              <a:buNone/>
              <a:tabLst/>
              <a:defRPr/>
            </a:pPr>
            <a:r>
              <a:rPr lang="de-AT" sz="2000" b="1" cap="all" dirty="0" smtClean="0">
                <a:solidFill>
                  <a:schemeClr val="tx2">
                    <a:satMod val="200000"/>
                  </a:schemeClr>
                </a:solidFill>
                <a:effectLst>
                  <a:reflection blurRad="12700" stA="34000" endA="740" endPos="53000" dir="5400000" sy="-100000" algn="bl" rotWithShape="0"/>
                </a:effectLst>
                <a:latin typeface="+mj-lt"/>
                <a:ea typeface="+mj-ea"/>
                <a:cs typeface="+mj-cs"/>
              </a:rPr>
              <a:t>innovatives Geflügel</a:t>
            </a:r>
            <a:endParaRPr kumimoji="0" lang="de-AT" sz="20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
        <p:nvSpPr>
          <p:cNvPr id="12"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181617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7"/>
          <p:cNvSpPr>
            <a:spLocks noGrp="1"/>
          </p:cNvSpPr>
          <p:nvPr>
            <p:ph type="title"/>
          </p:nvPr>
        </p:nvSpPr>
        <p:spPr>
          <a:xfrm>
            <a:off x="447105" y="620688"/>
            <a:ext cx="7856363" cy="792634"/>
          </a:xfrm>
        </p:spPr>
        <p:txBody>
          <a:bodyPr>
            <a:noAutofit/>
          </a:bodyPr>
          <a:lstStyle/>
          <a:p>
            <a:r>
              <a:rPr lang="de-AT" sz="2000" dirty="0" smtClean="0">
                <a:solidFill>
                  <a:srgbClr val="FFC000"/>
                </a:solidFill>
              </a:rPr>
              <a:t>Ziel:</a:t>
            </a:r>
            <a:r>
              <a:rPr lang="de-AT" sz="2800" dirty="0">
                <a:solidFill>
                  <a:srgbClr val="FFC000"/>
                </a:solidFill>
              </a:rPr>
              <a:t/>
            </a:r>
            <a:br>
              <a:rPr lang="de-AT" sz="2800" dirty="0">
                <a:solidFill>
                  <a:srgbClr val="FFC000"/>
                </a:solidFill>
              </a:rPr>
            </a:br>
            <a:r>
              <a:rPr lang="de-AT" sz="2800" dirty="0">
                <a:solidFill>
                  <a:srgbClr val="FFC000"/>
                </a:solidFill>
              </a:rPr>
              <a:t>Schule fördert junge selbstbestimmte Menschen</a:t>
            </a:r>
          </a:p>
        </p:txBody>
      </p:sp>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979878"/>
            <a:ext cx="4387280" cy="4291756"/>
          </a:xfrm>
          <a:prstGeom prst="rect">
            <a:avLst/>
          </a:prstGeom>
        </p:spPr>
      </p:pic>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1988840"/>
            <a:ext cx="3592279" cy="4286404"/>
          </a:xfrm>
          <a:prstGeom prst="rect">
            <a:avLst/>
          </a:prstGeom>
        </p:spPr>
      </p:pic>
      <p:sp>
        <p:nvSpPr>
          <p:cNvPr id="3" name="Fußzeilenplatzhalter 2"/>
          <p:cNvSpPr>
            <a:spLocks noGrp="1"/>
          </p:cNvSpPr>
          <p:nvPr>
            <p:ph type="ftr" sz="quarter" idx="11"/>
          </p:nvPr>
        </p:nvSpPr>
        <p:spPr/>
        <p:txBody>
          <a:bodyPr/>
          <a:lstStyle/>
          <a:p>
            <a:r>
              <a:rPr lang="de-DE" smtClean="0"/>
              <a:t>ALFRED LEHNER/AXEL ZAFOSCHNIG</a:t>
            </a:r>
            <a:endParaRPr lang="de-DE" dirty="0"/>
          </a:p>
        </p:txBody>
      </p:sp>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975698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61417" y="399459"/>
            <a:ext cx="7886700" cy="938210"/>
          </a:xfrm>
        </p:spPr>
        <p:txBody>
          <a:bodyPr>
            <a:normAutofit/>
          </a:bodyPr>
          <a:lstStyle/>
          <a:p>
            <a:r>
              <a:rPr lang="de-AT" sz="2000" dirty="0" smtClean="0">
                <a:solidFill>
                  <a:srgbClr val="FFC000"/>
                </a:solidFill>
              </a:rPr>
              <a:t>Die </a:t>
            </a:r>
            <a:r>
              <a:rPr lang="de-AT" sz="2000" dirty="0">
                <a:solidFill>
                  <a:srgbClr val="FFC000"/>
                </a:solidFill>
              </a:rPr>
              <a:t>Verantwortung der autonomen Schule </a:t>
            </a:r>
            <a:r>
              <a:rPr lang="de-AT" sz="2400" dirty="0">
                <a:solidFill>
                  <a:srgbClr val="FFC000"/>
                </a:solidFill>
              </a:rPr>
              <a:t/>
            </a:r>
            <a:br>
              <a:rPr lang="de-AT" sz="2400" dirty="0">
                <a:solidFill>
                  <a:srgbClr val="FFC000"/>
                </a:solidFill>
              </a:rPr>
            </a:br>
            <a:r>
              <a:rPr lang="de-AT" sz="2800" b="0" dirty="0">
                <a:solidFill>
                  <a:srgbClr val="FFC000"/>
                </a:solidFill>
              </a:rPr>
              <a:t>Die gelebte Autonomie wird sichtbar durch…</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8460432" cy="4640713"/>
          </a:xfrm>
          <a:prstGeom prst="rect">
            <a:avLst/>
          </a:prstGeom>
        </p:spPr>
      </p:pic>
      <p:sp>
        <p:nvSpPr>
          <p:cNvPr id="3" name="Fußzeilenplatzhalter 2"/>
          <p:cNvSpPr>
            <a:spLocks noGrp="1"/>
          </p:cNvSpPr>
          <p:nvPr>
            <p:ph type="ftr" sz="quarter" idx="11"/>
          </p:nvPr>
        </p:nvSpPr>
        <p:spPr/>
        <p:txBody>
          <a:bodyPr/>
          <a:lstStyle/>
          <a:p>
            <a:r>
              <a:rPr lang="de-DE" smtClean="0"/>
              <a:t>ALFRED LEHNER/AXEL ZAFOSCHNIG</a:t>
            </a:r>
            <a:endParaRPr lang="de-DE" dirty="0"/>
          </a:p>
        </p:txBody>
      </p:sp>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3557579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5618584" cy="652934"/>
          </a:xfrm>
        </p:spPr>
        <p:txBody>
          <a:bodyPr>
            <a:normAutofit/>
          </a:bodyPr>
          <a:lstStyle/>
          <a:p>
            <a:r>
              <a:rPr lang="de-DE" dirty="0" smtClean="0">
                <a:solidFill>
                  <a:srgbClr val="FFC000"/>
                </a:solidFill>
              </a:rPr>
              <a:t>Evidenzbasierte Steuerung</a:t>
            </a:r>
            <a:endParaRPr lang="de-AT" dirty="0">
              <a:solidFill>
                <a:srgbClr val="FFC000"/>
              </a:solidFill>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r="711" b="5870"/>
          <a:stretch/>
        </p:blipFill>
        <p:spPr>
          <a:xfrm>
            <a:off x="611560" y="1325661"/>
            <a:ext cx="8281970" cy="4954730"/>
          </a:xfrm>
          <a:prstGeom prst="rect">
            <a:avLst/>
          </a:prstGeom>
        </p:spPr>
      </p:pic>
      <p:sp>
        <p:nvSpPr>
          <p:cNvPr id="4" name="Fußzeilenplatzhalter 3"/>
          <p:cNvSpPr>
            <a:spLocks noGrp="1"/>
          </p:cNvSpPr>
          <p:nvPr>
            <p:ph type="ftr" sz="quarter" idx="11"/>
          </p:nvPr>
        </p:nvSpPr>
        <p:spPr/>
        <p:txBody>
          <a:bodyPr/>
          <a:lstStyle/>
          <a:p>
            <a:r>
              <a:rPr lang="de-DE" smtClean="0"/>
              <a:t>ALFRED LEHNER/AXEL ZAFOSCHNIG</a:t>
            </a:r>
            <a:endParaRPr lang="de-DE" dirty="0"/>
          </a:p>
        </p:txBody>
      </p:sp>
      <p:sp>
        <p:nvSpPr>
          <p:cNvPr id="7"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341208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687327"/>
            <a:ext cx="7924800" cy="580926"/>
          </a:xfrm>
        </p:spPr>
        <p:txBody>
          <a:bodyPr>
            <a:normAutofit/>
          </a:bodyPr>
          <a:lstStyle/>
          <a:p>
            <a:r>
              <a:rPr lang="de-DE" dirty="0" smtClean="0">
                <a:solidFill>
                  <a:srgbClr val="FFC000"/>
                </a:solidFill>
              </a:rPr>
              <a:t>Bildungsdirektion / </a:t>
            </a:r>
            <a:r>
              <a:rPr lang="de-DE" dirty="0">
                <a:solidFill>
                  <a:srgbClr val="FFC000"/>
                </a:solidFill>
              </a:rPr>
              <a:t>B</a:t>
            </a:r>
            <a:r>
              <a:rPr lang="de-DE" dirty="0" smtClean="0">
                <a:solidFill>
                  <a:srgbClr val="FFC000"/>
                </a:solidFill>
              </a:rPr>
              <a:t>ildungsregion</a:t>
            </a:r>
            <a:endParaRPr lang="de-AT" dirty="0">
              <a:solidFill>
                <a:srgbClr val="FFC000"/>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55475"/>
            <a:ext cx="8279904" cy="5217263"/>
          </a:xfrm>
          <a:prstGeom prst="rect">
            <a:avLst/>
          </a:prstGeom>
        </p:spPr>
      </p:pic>
      <p:sp>
        <p:nvSpPr>
          <p:cNvPr id="5" name="Fußzeilenplatzhalter 4"/>
          <p:cNvSpPr>
            <a:spLocks noGrp="1"/>
          </p:cNvSpPr>
          <p:nvPr>
            <p:ph type="ftr" sz="quarter" idx="11"/>
          </p:nvPr>
        </p:nvSpPr>
        <p:spPr/>
        <p:txBody>
          <a:bodyPr/>
          <a:lstStyle/>
          <a:p>
            <a:r>
              <a:rPr lang="de-DE" smtClean="0"/>
              <a:t>ALFRED LEHNER/AXEL ZAFOSCHNIG</a:t>
            </a:r>
            <a:endParaRPr lang="de-DE" dirty="0"/>
          </a:p>
        </p:txBody>
      </p:sp>
      <p:sp>
        <p:nvSpPr>
          <p:cNvPr id="7"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355783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798"/>
            <a:ext cx="8949656" cy="6842202"/>
          </a:xfrm>
          <a:prstGeom prst="rect">
            <a:avLst/>
          </a:prstGeom>
        </p:spPr>
      </p:pic>
    </p:spTree>
    <p:extLst>
      <p:ext uri="{BB962C8B-B14F-4D97-AF65-F5344CB8AC3E}">
        <p14:creationId xmlns:p14="http://schemas.microsoft.com/office/powerpoint/2010/main" val="126052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 xmlns:a16="http://schemas.microsoft.com/office/drawing/2014/main" id="{55E34D26-6986-487A-8804-3862FC874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4" r="2255"/>
          <a:stretch/>
        </p:blipFill>
        <p:spPr>
          <a:xfrm>
            <a:off x="0" y="0"/>
            <a:ext cx="9144000" cy="6875755"/>
          </a:xfrm>
          <a:prstGeom prst="rect">
            <a:avLst/>
          </a:prstGeom>
        </p:spPr>
      </p:pic>
      <p:sp>
        <p:nvSpPr>
          <p:cNvPr id="18" name="Titel 17"/>
          <p:cNvSpPr>
            <a:spLocks noGrp="1"/>
          </p:cNvSpPr>
          <p:nvPr>
            <p:ph type="title"/>
          </p:nvPr>
        </p:nvSpPr>
        <p:spPr>
          <a:xfrm>
            <a:off x="250825" y="376238"/>
            <a:ext cx="8229600" cy="922862"/>
          </a:xfrm>
        </p:spPr>
        <p:txBody>
          <a:bodyPr>
            <a:noAutofit/>
          </a:bodyPr>
          <a:lstStyle/>
          <a:p>
            <a:r>
              <a:rPr lang="de-AT" sz="2000" dirty="0" smtClean="0">
                <a:solidFill>
                  <a:schemeClr val="accent3">
                    <a:lumMod val="75000"/>
                  </a:schemeClr>
                </a:solidFill>
              </a:rPr>
              <a:t>Die Vision </a:t>
            </a:r>
            <a:r>
              <a:rPr lang="de-AT" sz="2800" dirty="0">
                <a:solidFill>
                  <a:schemeClr val="accent3">
                    <a:lumMod val="75000"/>
                  </a:schemeClr>
                </a:solidFill>
              </a:rPr>
              <a:t/>
            </a:r>
            <a:br>
              <a:rPr lang="de-AT" sz="2800" dirty="0">
                <a:solidFill>
                  <a:schemeClr val="accent3">
                    <a:lumMod val="75000"/>
                  </a:schemeClr>
                </a:solidFill>
              </a:rPr>
            </a:br>
            <a:r>
              <a:rPr lang="de-AT" sz="2800" b="0" dirty="0">
                <a:solidFill>
                  <a:schemeClr val="accent3">
                    <a:lumMod val="75000"/>
                  </a:schemeClr>
                </a:solidFill>
              </a:rPr>
              <a:t>Junge selbstbestimmte Menschen</a:t>
            </a:r>
          </a:p>
        </p:txBody>
      </p:sp>
      <p:sp>
        <p:nvSpPr>
          <p:cNvPr id="21" name="Textfeld 20">
            <a:extLst>
              <a:ext uri="{FF2B5EF4-FFF2-40B4-BE49-F238E27FC236}">
                <a16:creationId xmlns="" xmlns:a16="http://schemas.microsoft.com/office/drawing/2014/main" id="{68DF8229-8DED-4674-AC87-7C314643CAC9}"/>
              </a:ext>
            </a:extLst>
          </p:cNvPr>
          <p:cNvSpPr txBox="1"/>
          <p:nvPr/>
        </p:nvSpPr>
        <p:spPr>
          <a:xfrm>
            <a:off x="250825" y="1412776"/>
            <a:ext cx="8687023" cy="1554272"/>
          </a:xfrm>
          <a:prstGeom prst="rect">
            <a:avLst/>
          </a:prstGeom>
          <a:noFill/>
        </p:spPr>
        <p:txBody>
          <a:bodyPr wrap="square" rtlCol="0">
            <a:spAutoFit/>
          </a:bodyPr>
          <a:lstStyle/>
          <a:p>
            <a:pPr>
              <a:spcAft>
                <a:spcPts val="600"/>
              </a:spcAft>
            </a:pPr>
            <a:r>
              <a:rPr lang="de-AT" dirty="0"/>
              <a:t>Junge selbstbestimmte Menschen sehen ihre Perspektiven. Sie </a:t>
            </a:r>
            <a:r>
              <a:rPr lang="de-AT" b="1" dirty="0"/>
              <a:t>nutzen ihre Chancen </a:t>
            </a:r>
            <a:r>
              <a:rPr lang="de-AT" dirty="0"/>
              <a:t>und blicken dem weiteren Leben </a:t>
            </a:r>
            <a:r>
              <a:rPr lang="de-AT" b="1" dirty="0"/>
              <a:t>erwartungsvoll, neugierig und positiv </a:t>
            </a:r>
            <a:r>
              <a:rPr lang="de-AT" dirty="0"/>
              <a:t>entgegen.</a:t>
            </a:r>
          </a:p>
          <a:p>
            <a:r>
              <a:rPr lang="de-AT" dirty="0"/>
              <a:t>Sie wissen, dass sie ihr </a:t>
            </a:r>
            <a:r>
              <a:rPr lang="de-AT" b="1" dirty="0"/>
              <a:t>privates und berufliches Leben </a:t>
            </a:r>
            <a:r>
              <a:rPr lang="de-AT" dirty="0"/>
              <a:t>meistern können. </a:t>
            </a:r>
            <a:br>
              <a:rPr lang="de-AT" dirty="0"/>
            </a:br>
            <a:r>
              <a:rPr lang="de-AT" dirty="0"/>
              <a:t>Als </a:t>
            </a:r>
            <a:r>
              <a:rPr lang="de-AT" b="1" dirty="0"/>
              <a:t>aktive Mitglieder der Gesellschaft </a:t>
            </a:r>
            <a:r>
              <a:rPr lang="de-AT" dirty="0"/>
              <a:t>übernehmen sie </a:t>
            </a:r>
            <a:r>
              <a:rPr lang="de-AT" b="1" dirty="0"/>
              <a:t>Verantwortung.</a:t>
            </a:r>
            <a:r>
              <a:rPr lang="de-AT" dirty="0"/>
              <a:t> </a:t>
            </a:r>
            <a:br>
              <a:rPr lang="de-AT" dirty="0"/>
            </a:br>
            <a:r>
              <a:rPr lang="de-AT" dirty="0"/>
              <a:t>Sie wissen um die Bedeutung von </a:t>
            </a:r>
            <a:r>
              <a:rPr lang="de-AT" b="1" dirty="0"/>
              <a:t>Mitbestimmung und Mitgestaltung </a:t>
            </a:r>
            <a:r>
              <a:rPr lang="de-AT" dirty="0"/>
              <a:t>an ihr.</a:t>
            </a:r>
          </a:p>
        </p:txBody>
      </p:sp>
      <p:pic>
        <p:nvPicPr>
          <p:cNvPr id="25" name="Grafik 24">
            <a:extLst>
              <a:ext uri="{FF2B5EF4-FFF2-40B4-BE49-F238E27FC236}">
                <a16:creationId xmlns="" xmlns:a16="http://schemas.microsoft.com/office/drawing/2014/main" id="{676212EE-DF3C-48B6-8079-1DF655ED8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641" y="376238"/>
            <a:ext cx="1753472" cy="643286"/>
          </a:xfrm>
          <a:prstGeom prst="rect">
            <a:avLst/>
          </a:prstGeom>
        </p:spPr>
      </p:pic>
      <p:pic>
        <p:nvPicPr>
          <p:cNvPr id="7" name="Grafik 6"/>
          <p:cNvPicPr>
            <a:picLocks noChangeAspect="1"/>
          </p:cNvPicPr>
          <p:nvPr/>
        </p:nvPicPr>
        <p:blipFill rotWithShape="1">
          <a:blip r:embed="rId4"/>
          <a:srcRect r="1369"/>
          <a:stretch/>
        </p:blipFill>
        <p:spPr>
          <a:xfrm>
            <a:off x="7380312" y="233855"/>
            <a:ext cx="1599370" cy="864122"/>
          </a:xfrm>
          <a:prstGeom prst="rect">
            <a:avLst/>
          </a:prstGeom>
        </p:spPr>
      </p:pic>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9"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108693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11560" y="404664"/>
            <a:ext cx="7924800" cy="580926"/>
          </a:xfrm>
        </p:spPr>
        <p:txBody>
          <a:bodyPr>
            <a:normAutofit/>
          </a:bodyPr>
          <a:lstStyle/>
          <a:p>
            <a:r>
              <a:rPr lang="de-DE" dirty="0" smtClean="0">
                <a:solidFill>
                  <a:srgbClr val="FFC000"/>
                </a:solidFill>
              </a:rPr>
              <a:t>Bildungscluster</a:t>
            </a:r>
            <a:endParaRPr lang="de-AT" dirty="0">
              <a:solidFill>
                <a:srgbClr val="FFC000"/>
              </a:solidFill>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1" r="616" b="7153"/>
          <a:stretch/>
        </p:blipFill>
        <p:spPr>
          <a:xfrm>
            <a:off x="611560" y="1451226"/>
            <a:ext cx="8028666" cy="4714078"/>
          </a:xfrm>
          <a:prstGeom prst="rect">
            <a:avLst/>
          </a:prstGeom>
        </p:spPr>
      </p:pic>
      <p:sp>
        <p:nvSpPr>
          <p:cNvPr id="3" name="Fußzeilenplatzhalter 2"/>
          <p:cNvSpPr>
            <a:spLocks noGrp="1"/>
          </p:cNvSpPr>
          <p:nvPr>
            <p:ph type="ftr" sz="quarter" idx="11"/>
          </p:nvPr>
        </p:nvSpPr>
        <p:spPr/>
        <p:txBody>
          <a:bodyPr/>
          <a:lstStyle/>
          <a:p>
            <a:r>
              <a:rPr lang="de-DE" smtClean="0"/>
              <a:t>ALFRED LEHNER/AXEL ZAFOSCHNIG</a:t>
            </a:r>
            <a:endParaRPr lang="de-DE" dirty="0"/>
          </a:p>
        </p:txBody>
      </p:sp>
      <p:sp>
        <p:nvSpPr>
          <p:cNvPr id="7"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182339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11560" y="404664"/>
            <a:ext cx="7924800" cy="580926"/>
          </a:xfrm>
        </p:spPr>
        <p:txBody>
          <a:bodyPr/>
          <a:lstStyle/>
          <a:p>
            <a:r>
              <a:rPr lang="de-DE" sz="2400" dirty="0" smtClean="0">
                <a:solidFill>
                  <a:srgbClr val="FFC000"/>
                </a:solidFill>
              </a:rPr>
              <a:t>Autonome </a:t>
            </a:r>
            <a:r>
              <a:rPr lang="de-DE" sz="2400" dirty="0">
                <a:solidFill>
                  <a:srgbClr val="FFC000"/>
                </a:solidFill>
              </a:rPr>
              <a:t>L</a:t>
            </a:r>
            <a:r>
              <a:rPr lang="de-DE" sz="2400" dirty="0" smtClean="0">
                <a:solidFill>
                  <a:srgbClr val="FFC000"/>
                </a:solidFill>
              </a:rPr>
              <a:t>ösungsbeispiele - Cluster</a:t>
            </a:r>
            <a:endParaRPr lang="de-AT" sz="2400" dirty="0">
              <a:solidFill>
                <a:srgbClr val="FFC000"/>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96752"/>
            <a:ext cx="7377481" cy="5413063"/>
          </a:xfrm>
          <a:prstGeom prst="rect">
            <a:avLst/>
          </a:prstGeom>
        </p:spPr>
      </p:pic>
      <p:sp>
        <p:nvSpPr>
          <p:cNvPr id="3" name="Fußzeilenplatzhalter 2"/>
          <p:cNvSpPr>
            <a:spLocks noGrp="1"/>
          </p:cNvSpPr>
          <p:nvPr>
            <p:ph type="ftr" sz="quarter" idx="11"/>
          </p:nvPr>
        </p:nvSpPr>
        <p:spPr/>
        <p:txBody>
          <a:bodyPr/>
          <a:lstStyle/>
          <a:p>
            <a:r>
              <a:rPr lang="de-DE" smtClean="0"/>
              <a:t>ALFRED LEHNER/AXEL ZAFOSCHNIG</a:t>
            </a:r>
            <a:endParaRPr lang="de-DE" dirty="0"/>
          </a:p>
        </p:txBody>
      </p:sp>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2877621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28650" y="296833"/>
            <a:ext cx="7924800" cy="580926"/>
          </a:xfrm>
        </p:spPr>
        <p:txBody>
          <a:bodyPr/>
          <a:lstStyle/>
          <a:p>
            <a:r>
              <a:rPr lang="de-DE" sz="2400" dirty="0" smtClean="0">
                <a:solidFill>
                  <a:srgbClr val="FFC000"/>
                </a:solidFill>
              </a:rPr>
              <a:t>Autonome </a:t>
            </a:r>
            <a:r>
              <a:rPr lang="de-DE" sz="2400" dirty="0">
                <a:solidFill>
                  <a:srgbClr val="FFC000"/>
                </a:solidFill>
              </a:rPr>
              <a:t>L</a:t>
            </a:r>
            <a:r>
              <a:rPr lang="de-DE" sz="2400" dirty="0" smtClean="0">
                <a:solidFill>
                  <a:srgbClr val="FFC000"/>
                </a:solidFill>
              </a:rPr>
              <a:t>ösungsbeispiele - Schule</a:t>
            </a:r>
            <a:endParaRPr lang="de-AT" sz="2400" dirty="0">
              <a:solidFill>
                <a:srgbClr val="FFC000"/>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7"/>
            <a:ext cx="7598804" cy="5740749"/>
          </a:xfrm>
          <a:prstGeom prst="rect">
            <a:avLst/>
          </a:prstGeom>
        </p:spPr>
      </p:pic>
      <p:sp>
        <p:nvSpPr>
          <p:cNvPr id="3" name="Fußzeilenplatzhalter 2"/>
          <p:cNvSpPr>
            <a:spLocks noGrp="1"/>
          </p:cNvSpPr>
          <p:nvPr>
            <p:ph type="ftr" sz="quarter" idx="11"/>
          </p:nvPr>
        </p:nvSpPr>
        <p:spPr/>
        <p:txBody>
          <a:bodyPr/>
          <a:lstStyle/>
          <a:p>
            <a:r>
              <a:rPr lang="de-DE" smtClean="0"/>
              <a:t>ALFRED LEHNER/AXEL ZAFOSCHNIG</a:t>
            </a:r>
            <a:endParaRPr lang="de-DE" dirty="0"/>
          </a:p>
        </p:txBody>
      </p:sp>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16859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611560" y="404664"/>
            <a:ext cx="7924800" cy="580926"/>
          </a:xfrm>
        </p:spPr>
        <p:txBody>
          <a:bodyPr/>
          <a:lstStyle/>
          <a:p>
            <a:r>
              <a:rPr lang="de-DE" sz="2400" dirty="0" smtClean="0">
                <a:solidFill>
                  <a:srgbClr val="FFC000"/>
                </a:solidFill>
              </a:rPr>
              <a:t>Anregungen und </a:t>
            </a:r>
            <a:r>
              <a:rPr lang="de-DE" sz="2400" dirty="0">
                <a:solidFill>
                  <a:srgbClr val="FFC000"/>
                </a:solidFill>
              </a:rPr>
              <a:t>I</a:t>
            </a:r>
            <a:r>
              <a:rPr lang="de-DE" sz="2400" dirty="0" smtClean="0">
                <a:solidFill>
                  <a:srgbClr val="FFC000"/>
                </a:solidFill>
              </a:rPr>
              <a:t>nfos unter:</a:t>
            </a:r>
            <a:endParaRPr lang="de-AT" sz="2400" dirty="0">
              <a:solidFill>
                <a:srgbClr val="FFC000"/>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40768"/>
            <a:ext cx="7236296" cy="5059754"/>
          </a:xfrm>
          <a:prstGeom prst="rect">
            <a:avLst/>
          </a:prstGeom>
        </p:spPr>
      </p:pic>
      <p:sp>
        <p:nvSpPr>
          <p:cNvPr id="3" name="Fußzeilenplatzhalter 2"/>
          <p:cNvSpPr>
            <a:spLocks noGrp="1"/>
          </p:cNvSpPr>
          <p:nvPr>
            <p:ph type="ftr" sz="quarter" idx="11"/>
          </p:nvPr>
        </p:nvSpPr>
        <p:spPr/>
        <p:txBody>
          <a:bodyPr/>
          <a:lstStyle/>
          <a:p>
            <a:r>
              <a:rPr lang="de-DE" dirty="0" smtClean="0"/>
              <a:t>ALFRED LEHNER/AXEL ZAFOSCHNIG</a:t>
            </a:r>
            <a:endParaRPr lang="de-DE" dirty="0"/>
          </a:p>
        </p:txBody>
      </p:sp>
      <p:sp>
        <p:nvSpPr>
          <p:cNvPr id="8"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Tree>
    <p:extLst>
      <p:ext uri="{BB962C8B-B14F-4D97-AF65-F5344CB8AC3E}">
        <p14:creationId xmlns:p14="http://schemas.microsoft.com/office/powerpoint/2010/main" val="227596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B-7\FOTOS\Stockfotos\Autonomie\sp_bmb_KO50_160418_d-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90" b="39396"/>
          <a:stretch/>
        </p:blipFill>
        <p:spPr bwMode="auto">
          <a:xfrm>
            <a:off x="0" y="1"/>
            <a:ext cx="9144000" cy="323031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2606817" cy="1341886"/>
          </a:xfrm>
          <a:prstGeom prst="rect">
            <a:avLst/>
          </a:prstGeom>
        </p:spPr>
      </p:pic>
      <p:sp>
        <p:nvSpPr>
          <p:cNvPr id="7" name="Textfeld 6"/>
          <p:cNvSpPr txBox="1"/>
          <p:nvPr/>
        </p:nvSpPr>
        <p:spPr>
          <a:xfrm>
            <a:off x="359532" y="3356991"/>
            <a:ext cx="8424936" cy="3231654"/>
          </a:xfrm>
          <a:prstGeom prst="rect">
            <a:avLst/>
          </a:prstGeom>
          <a:noFill/>
        </p:spPr>
        <p:txBody>
          <a:bodyPr wrap="square" rtlCol="0">
            <a:spAutoFit/>
          </a:bodyPr>
          <a:lstStyle/>
          <a:p>
            <a:pPr algn="ctr"/>
            <a:r>
              <a:rPr lang="de-AT" sz="2400" b="1" dirty="0">
                <a:solidFill>
                  <a:srgbClr val="0E6776"/>
                </a:solidFill>
                <a:latin typeface="Segoe UI" panose="020B0502040204020203" pitchFamily="34" charset="0"/>
                <a:ea typeface="Segoe UI" panose="020B0502040204020203" pitchFamily="34" charset="0"/>
                <a:cs typeface="Segoe UI" panose="020B0502040204020203" pitchFamily="34" charset="0"/>
              </a:rPr>
              <a:t>Kennen Sie schon den Blog zur Schulautonomie?</a:t>
            </a:r>
            <a:br>
              <a:rPr lang="de-AT" sz="2400" b="1" dirty="0">
                <a:solidFill>
                  <a:srgbClr val="0E6776"/>
                </a:solidFill>
                <a:latin typeface="Segoe UI" panose="020B0502040204020203" pitchFamily="34" charset="0"/>
                <a:ea typeface="Segoe UI" panose="020B0502040204020203" pitchFamily="34" charset="0"/>
                <a:cs typeface="Segoe UI" panose="020B0502040204020203" pitchFamily="34" charset="0"/>
              </a:rPr>
            </a:br>
            <a:endParaRPr lang="de-AT" sz="2400" b="1" dirty="0" smtClean="0">
              <a:solidFill>
                <a:srgbClr val="0E6776"/>
              </a:solidFill>
              <a:latin typeface="Segoe UI" panose="020B0502040204020203" pitchFamily="34" charset="0"/>
              <a:ea typeface="Segoe UI" panose="020B0502040204020203" pitchFamily="34" charset="0"/>
              <a:cs typeface="Segoe UI" panose="020B0502040204020203" pitchFamily="34" charset="0"/>
            </a:endParaRPr>
          </a:p>
          <a:p>
            <a:pPr algn="ctr"/>
            <a:r>
              <a:rPr lang="de-AT" sz="2000" dirty="0" smtClean="0">
                <a:solidFill>
                  <a:srgbClr val="0E6776"/>
                </a:solidFill>
                <a:latin typeface="Segoe UI" panose="020B0502040204020203" pitchFamily="34" charset="0"/>
                <a:ea typeface="Segoe UI" panose="020B0502040204020203" pitchFamily="34" charset="0"/>
                <a:cs typeface="Segoe UI" panose="020B0502040204020203" pitchFamily="34" charset="0"/>
              </a:rPr>
              <a:t>Unter </a:t>
            </a:r>
            <a:r>
              <a:rPr lang="de-AT" sz="2000" b="1" dirty="0">
                <a:solidFill>
                  <a:srgbClr val="0E6776"/>
                </a:solidFill>
                <a:latin typeface="Segoe UI" panose="020B0502040204020203" pitchFamily="34" charset="0"/>
                <a:ea typeface="Segoe UI" panose="020B0502040204020203" pitchFamily="34" charset="0"/>
                <a:cs typeface="Segoe UI" panose="020B0502040204020203" pitchFamily="34" charset="0"/>
              </a:rPr>
              <a:t>www.schulautonomie.at</a:t>
            </a:r>
            <a:r>
              <a:rPr lang="de-AT" sz="2000" dirty="0" smtClean="0">
                <a:solidFill>
                  <a:srgbClr val="0E6776"/>
                </a:solidFill>
                <a:latin typeface="Segoe UI" panose="020B0502040204020203" pitchFamily="34" charset="0"/>
                <a:ea typeface="Segoe UI" panose="020B0502040204020203" pitchFamily="34" charset="0"/>
                <a:cs typeface="Segoe UI" panose="020B0502040204020203" pitchFamily="34" charset="0"/>
              </a:rPr>
              <a:t> finden Sie alle Neuerungen rund um das Autonomiepaket, Best-Practice-Modelle sowie einen Überblick über die Möglichkeiten, welche Ihnen die Schulautonomie bietet. </a:t>
            </a:r>
          </a:p>
          <a:p>
            <a:pPr algn="ctr"/>
            <a:endParaRPr lang="de-AT" sz="2000" dirty="0">
              <a:solidFill>
                <a:srgbClr val="0E6776"/>
              </a:solidFill>
              <a:latin typeface="Segoe UI" panose="020B0502040204020203" pitchFamily="34" charset="0"/>
              <a:ea typeface="Segoe UI" panose="020B0502040204020203" pitchFamily="34" charset="0"/>
              <a:cs typeface="Segoe UI" panose="020B0502040204020203" pitchFamily="34" charset="0"/>
            </a:endParaRPr>
          </a:p>
          <a:p>
            <a:pPr algn="ctr"/>
            <a:r>
              <a:rPr lang="de-AT" sz="2000" b="1" dirty="0" smtClean="0">
                <a:solidFill>
                  <a:srgbClr val="0E6776"/>
                </a:solidFill>
                <a:latin typeface="Segoe UI" panose="020B0502040204020203" pitchFamily="34" charset="0"/>
                <a:ea typeface="Segoe UI" panose="020B0502040204020203" pitchFamily="34" charset="0"/>
                <a:cs typeface="Segoe UI" panose="020B0502040204020203" pitchFamily="34" charset="0"/>
              </a:rPr>
              <a:t>Bleiben Sie auf dem Laufenden und melden Sie sich jetzt unter </a:t>
            </a:r>
            <a:r>
              <a:rPr lang="de-AT" sz="2000" b="1" u="sng" dirty="0" smtClean="0">
                <a:solidFill>
                  <a:srgbClr val="0E6776"/>
                </a:solidFill>
                <a:latin typeface="Segoe UI" panose="020B0502040204020203" pitchFamily="34" charset="0"/>
                <a:ea typeface="Segoe UI" panose="020B0502040204020203" pitchFamily="34" charset="0"/>
                <a:cs typeface="Segoe UI" panose="020B0502040204020203" pitchFamily="34" charset="0"/>
              </a:rPr>
              <a:t>www.schulautonomie.at/anmeldung</a:t>
            </a:r>
            <a:r>
              <a:rPr lang="de-AT" sz="2000" b="1" dirty="0" smtClean="0">
                <a:solidFill>
                  <a:srgbClr val="0E6776"/>
                </a:solidFill>
                <a:latin typeface="Segoe UI" panose="020B0502040204020203" pitchFamily="34" charset="0"/>
                <a:ea typeface="Segoe UI" panose="020B0502040204020203" pitchFamily="34" charset="0"/>
                <a:cs typeface="Segoe UI" panose="020B0502040204020203" pitchFamily="34" charset="0"/>
              </a:rPr>
              <a:t> zu unserem Newsletter an!</a:t>
            </a:r>
          </a:p>
          <a:p>
            <a:pPr algn="ctr"/>
            <a:endParaRPr lang="de-AT"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de-AT" dirty="0"/>
          </a:p>
        </p:txBody>
      </p:sp>
      <p:sp>
        <p:nvSpPr>
          <p:cNvPr id="5"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8" name="Fußzeilenplatzhalter 2"/>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748949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sz="2800" b="1" dirty="0">
                <a:solidFill>
                  <a:srgbClr val="0E6776"/>
                </a:solidFill>
                <a:latin typeface="Segoe UI" panose="020B0502040204020203" pitchFamily="34" charset="0"/>
                <a:ea typeface="Segoe UI" panose="020B0502040204020203" pitchFamily="34" charset="0"/>
                <a:cs typeface="Segoe UI" panose="020B0502040204020203" pitchFamily="34" charset="0"/>
              </a:rPr>
              <a:t>Schon gehört? Die Schulautonomie ist da!</a:t>
            </a:r>
            <a:r>
              <a:rPr lang="de-AT" sz="3200" dirty="0">
                <a:solidFill>
                  <a:srgbClr val="0E6776"/>
                </a:solidFill>
                <a:latin typeface="Segoe UI" panose="020B0502040204020203" pitchFamily="34" charset="0"/>
                <a:ea typeface="Segoe UI" panose="020B0502040204020203" pitchFamily="34" charset="0"/>
                <a:cs typeface="Segoe UI" panose="020B0502040204020203" pitchFamily="34" charset="0"/>
              </a:rPr>
              <a:t/>
            </a:r>
            <a:br>
              <a:rPr lang="de-AT" sz="3200" dirty="0">
                <a:solidFill>
                  <a:srgbClr val="0E6776"/>
                </a:solidFill>
                <a:latin typeface="Segoe UI" panose="020B0502040204020203" pitchFamily="34" charset="0"/>
                <a:ea typeface="Segoe UI" panose="020B0502040204020203" pitchFamily="34" charset="0"/>
                <a:cs typeface="Segoe UI" panose="020B0502040204020203" pitchFamily="34" charset="0"/>
              </a:rPr>
            </a:br>
            <a:endParaRPr lang="de-AT" sz="3200" dirty="0">
              <a:solidFill>
                <a:srgbClr val="0E6776"/>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Inhaltsplatzhalter 2"/>
          <p:cNvSpPr>
            <a:spLocks noGrp="1"/>
          </p:cNvSpPr>
          <p:nvPr>
            <p:ph idx="1"/>
          </p:nvPr>
        </p:nvSpPr>
        <p:spPr>
          <a:xfrm>
            <a:off x="467544" y="1412776"/>
            <a:ext cx="8229600" cy="4525963"/>
          </a:xfrm>
        </p:spPr>
        <p:txBody>
          <a:bodyPr>
            <a:noAutofit/>
          </a:bodyPr>
          <a:lstStyle/>
          <a:p>
            <a:pPr marL="0" indent="0">
              <a:lnSpc>
                <a:spcPct val="120000"/>
              </a:lnSpc>
              <a:buNone/>
            </a:pPr>
            <a:r>
              <a:rPr lang="de-AT" sz="2000" dirty="0" smtClean="0">
                <a:latin typeface="Segoe UI" panose="020B0502040204020203" pitchFamily="34" charset="0"/>
                <a:ea typeface="Segoe UI" panose="020B0502040204020203" pitchFamily="34" charset="0"/>
                <a:cs typeface="Segoe UI" panose="020B0502040204020203" pitchFamily="34" charset="0"/>
              </a:rPr>
              <a:t>Beschlossen </a:t>
            </a:r>
            <a:r>
              <a:rPr lang="de-AT" sz="2000" dirty="0">
                <a:latin typeface="Segoe UI" panose="020B0502040204020203" pitchFamily="34" charset="0"/>
                <a:ea typeface="Segoe UI" panose="020B0502040204020203" pitchFamily="34" charset="0"/>
                <a:cs typeface="Segoe UI" panose="020B0502040204020203" pitchFamily="34" charset="0"/>
              </a:rPr>
              <a:t>im Juni 2017 im </a:t>
            </a:r>
            <a:r>
              <a:rPr lang="de-AT" sz="2000" dirty="0" smtClean="0">
                <a:latin typeface="Segoe UI" panose="020B0502040204020203" pitchFamily="34" charset="0"/>
                <a:ea typeface="Segoe UI" panose="020B0502040204020203" pitchFamily="34" charset="0"/>
                <a:cs typeface="Segoe UI" panose="020B0502040204020203" pitchFamily="34" charset="0"/>
              </a:rPr>
              <a:t>Nationalrat, </a:t>
            </a:r>
            <a:r>
              <a:rPr lang="de-AT" sz="2000" dirty="0">
                <a:latin typeface="Segoe UI" panose="020B0502040204020203" pitchFamily="34" charset="0"/>
                <a:ea typeface="Segoe UI" panose="020B0502040204020203" pitchFamily="34" charset="0"/>
                <a:cs typeface="Segoe UI" panose="020B0502040204020203" pitchFamily="34" charset="0"/>
              </a:rPr>
              <a:t>treten die gesetzlichen Bestimmungen der Bildungsreform schrittweise über die nächsten Jahre in </a:t>
            </a:r>
            <a:r>
              <a:rPr lang="de-AT" sz="2000" dirty="0" smtClean="0">
                <a:latin typeface="Segoe UI" panose="020B0502040204020203" pitchFamily="34" charset="0"/>
                <a:ea typeface="Segoe UI" panose="020B0502040204020203" pitchFamily="34" charset="0"/>
                <a:cs typeface="Segoe UI" panose="020B0502040204020203" pitchFamily="34" charset="0"/>
              </a:rPr>
              <a:t>Kraft. Die </a:t>
            </a:r>
            <a:r>
              <a:rPr lang="de-AT" sz="2000" dirty="0">
                <a:latin typeface="Segoe UI" panose="020B0502040204020203" pitchFamily="34" charset="0"/>
                <a:ea typeface="Segoe UI" panose="020B0502040204020203" pitchFamily="34" charset="0"/>
                <a:cs typeface="Segoe UI" panose="020B0502040204020203" pitchFamily="34" charset="0"/>
              </a:rPr>
              <a:t>zentralen Neuerungen im Bereich Schulautonomie werden mit September 2018 wirksam.</a:t>
            </a:r>
          </a:p>
          <a:p>
            <a:pPr marL="0" indent="0">
              <a:lnSpc>
                <a:spcPct val="120000"/>
              </a:lnSpc>
              <a:buNone/>
            </a:pPr>
            <a:endParaRPr lang="de-AT" sz="2000" dirty="0" smtClean="0">
              <a:latin typeface="Segoe UI" panose="020B0502040204020203" pitchFamily="34" charset="0"/>
              <a:ea typeface="Segoe UI" panose="020B0502040204020203" pitchFamily="34" charset="0"/>
              <a:cs typeface="Segoe UI" panose="020B0502040204020203" pitchFamily="34" charset="0"/>
            </a:endParaRPr>
          </a:p>
          <a:p>
            <a:pPr marL="0" indent="0">
              <a:lnSpc>
                <a:spcPct val="120000"/>
              </a:lnSpc>
              <a:buNone/>
            </a:pPr>
            <a:r>
              <a:rPr lang="de-AT" sz="2000" dirty="0" smtClean="0">
                <a:latin typeface="Segoe UI" panose="020B0502040204020203" pitchFamily="34" charset="0"/>
                <a:ea typeface="Segoe UI" panose="020B0502040204020203" pitchFamily="34" charset="0"/>
                <a:cs typeface="Segoe UI" panose="020B0502040204020203" pitchFamily="34" charset="0"/>
              </a:rPr>
              <a:t>Auf dem Blog zur Schulautonomie möchten Ihnen das BMBWF und die Autonomiebotschafter die </a:t>
            </a:r>
            <a:r>
              <a:rPr lang="de-AT" sz="2000" dirty="0">
                <a:latin typeface="Segoe UI" panose="020B0502040204020203" pitchFamily="34" charset="0"/>
                <a:ea typeface="Segoe UI" panose="020B0502040204020203" pitchFamily="34" charset="0"/>
                <a:cs typeface="Segoe UI" panose="020B0502040204020203" pitchFamily="34" charset="0"/>
              </a:rPr>
              <a:t>wichtigsten Neuerungen des Autonomiepakets aus den unterschiedlichsten Perspektiven </a:t>
            </a:r>
            <a:r>
              <a:rPr lang="de-AT" sz="2000" dirty="0" smtClean="0">
                <a:latin typeface="Segoe UI" panose="020B0502040204020203" pitchFamily="34" charset="0"/>
                <a:ea typeface="Segoe UI" panose="020B0502040204020203" pitchFamily="34" charset="0"/>
                <a:cs typeface="Segoe UI" panose="020B0502040204020203" pitchFamily="34" charset="0"/>
              </a:rPr>
              <a:t>näherbringen und vor </a:t>
            </a:r>
            <a:r>
              <a:rPr lang="de-AT" sz="2000" dirty="0">
                <a:latin typeface="Segoe UI" panose="020B0502040204020203" pitchFamily="34" charset="0"/>
                <a:ea typeface="Segoe UI" panose="020B0502040204020203" pitchFamily="34" charset="0"/>
                <a:cs typeface="Segoe UI" panose="020B0502040204020203" pitchFamily="34" charset="0"/>
              </a:rPr>
              <a:t>allem auf Ihre Fragen und Anliegen rund um die Schulautonomie </a:t>
            </a:r>
            <a:r>
              <a:rPr lang="de-AT" sz="2000" dirty="0" smtClean="0">
                <a:latin typeface="Segoe UI" panose="020B0502040204020203" pitchFamily="34" charset="0"/>
                <a:ea typeface="Segoe UI" panose="020B0502040204020203" pitchFamily="34" charset="0"/>
                <a:cs typeface="Segoe UI" panose="020B0502040204020203" pitchFamily="34" charset="0"/>
              </a:rPr>
              <a:t>eingehen!</a:t>
            </a:r>
          </a:p>
          <a:p>
            <a:pPr marL="0" indent="0">
              <a:lnSpc>
                <a:spcPct val="120000"/>
              </a:lnSpc>
              <a:buNone/>
            </a:pPr>
            <a:r>
              <a:rPr lang="de-AT" sz="2000" dirty="0" smtClean="0">
                <a:latin typeface="Segoe UI" panose="020B0502040204020203" pitchFamily="34" charset="0"/>
                <a:ea typeface="Segoe UI" panose="020B0502040204020203" pitchFamily="34" charset="0"/>
                <a:cs typeface="Segoe UI" panose="020B0502040204020203" pitchFamily="34" charset="0"/>
              </a:rPr>
              <a:t/>
            </a:r>
            <a:br>
              <a:rPr lang="de-AT" sz="2000" dirty="0" smtClean="0">
                <a:latin typeface="Segoe UI" panose="020B0502040204020203" pitchFamily="34" charset="0"/>
                <a:ea typeface="Segoe UI" panose="020B0502040204020203" pitchFamily="34" charset="0"/>
                <a:cs typeface="Segoe UI" panose="020B0502040204020203" pitchFamily="34" charset="0"/>
              </a:rPr>
            </a:br>
            <a:r>
              <a:rPr lang="de-AT" sz="2000" dirty="0" smtClean="0">
                <a:latin typeface="Segoe UI" panose="020B0502040204020203" pitchFamily="34" charset="0"/>
                <a:ea typeface="Segoe UI" panose="020B0502040204020203" pitchFamily="34" charset="0"/>
                <a:cs typeface="Segoe UI" panose="020B0502040204020203" pitchFamily="34" charset="0"/>
              </a:rPr>
              <a:t>Schauen Sie vorbei unter </a:t>
            </a:r>
            <a:r>
              <a:rPr lang="de-AT" sz="2000" dirty="0" smtClean="0">
                <a:latin typeface="Segoe UI" panose="020B0502040204020203" pitchFamily="34" charset="0"/>
                <a:ea typeface="Segoe UI" panose="020B0502040204020203" pitchFamily="34" charset="0"/>
                <a:cs typeface="Segoe UI" panose="020B0502040204020203" pitchFamily="34" charset="0"/>
                <a:hlinkClick r:id="rId2"/>
              </a:rPr>
              <a:t>www.schulautonomie.at</a:t>
            </a:r>
            <a:r>
              <a:rPr lang="de-AT" sz="2000" dirty="0" smtClean="0">
                <a:latin typeface="Segoe UI" panose="020B0502040204020203" pitchFamily="34" charset="0"/>
                <a:ea typeface="Segoe UI" panose="020B0502040204020203" pitchFamily="34" charset="0"/>
                <a:cs typeface="Segoe UI" panose="020B0502040204020203" pitchFamily="34" charset="0"/>
              </a:rPr>
              <a:t> und bleiben Sie auf dem Laufenden!</a:t>
            </a:r>
            <a:endParaRPr lang="de-AT" sz="2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5" name="Fußzeilenplatzhalter 2"/>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1635297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43608" y="4516507"/>
            <a:ext cx="6552727" cy="2088232"/>
          </a:xfrm>
        </p:spPr>
        <p:txBody>
          <a:bodyPr>
            <a:normAutofit fontScale="77500" lnSpcReduction="20000"/>
          </a:bodyPr>
          <a:lstStyle/>
          <a:p>
            <a:r>
              <a:rPr lang="de-DE" sz="2800" dirty="0" smtClean="0"/>
              <a:t>OSR Alfred Lehner, </a:t>
            </a:r>
            <a:r>
              <a:rPr lang="de-DE" sz="2800" dirty="0" err="1" smtClean="0"/>
              <a:t>Bed</a:t>
            </a:r>
            <a:r>
              <a:rPr lang="de-DE" sz="2800" dirty="0" smtClean="0"/>
              <a:t> MA</a:t>
            </a:r>
          </a:p>
          <a:p>
            <a:r>
              <a:rPr lang="de-DE" dirty="0" smtClean="0"/>
              <a:t>Pflichtschulinspektor</a:t>
            </a:r>
          </a:p>
          <a:p>
            <a:r>
              <a:rPr lang="de-DE" dirty="0"/>
              <a:t>i</a:t>
            </a:r>
            <a:r>
              <a:rPr lang="de-DE" dirty="0" smtClean="0"/>
              <a:t>n der Bildungsdirektion Burgenland an der AS </a:t>
            </a:r>
            <a:r>
              <a:rPr lang="de-DE" dirty="0" err="1" smtClean="0"/>
              <a:t>Oberwart</a:t>
            </a:r>
            <a:endParaRPr lang="de-DE" dirty="0" smtClean="0"/>
          </a:p>
          <a:p>
            <a:endParaRPr lang="de-DE" sz="2600" dirty="0"/>
          </a:p>
          <a:p>
            <a:pPr>
              <a:lnSpc>
                <a:spcPct val="100000"/>
              </a:lnSpc>
            </a:pPr>
            <a:r>
              <a:rPr lang="de-DE" sz="2800" dirty="0"/>
              <a:t>HR Dr. Axel Zafoschnig</a:t>
            </a:r>
          </a:p>
          <a:p>
            <a:r>
              <a:rPr lang="de-DE" dirty="0" smtClean="0"/>
              <a:t>Abteilungsleiter BMHS/Landesschulinspektor HTL</a:t>
            </a:r>
          </a:p>
          <a:p>
            <a:r>
              <a:rPr lang="de-DE" dirty="0"/>
              <a:t>i</a:t>
            </a:r>
            <a:r>
              <a:rPr lang="de-DE" dirty="0" smtClean="0"/>
              <a:t>m Landesschulrat für Kärnten </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013" y="142065"/>
            <a:ext cx="1657375" cy="720203"/>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3" y="0"/>
            <a:ext cx="1728192" cy="908720"/>
          </a:xfrm>
          <a:prstGeom prst="rect">
            <a:avLst/>
          </a:prstGeom>
        </p:spPr>
      </p:pic>
      <p:pic>
        <p:nvPicPr>
          <p:cNvPr id="8" name="Grafik 7">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1157687"/>
            <a:ext cx="6552728" cy="3063401"/>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813" y="130442"/>
            <a:ext cx="1717901" cy="731826"/>
          </a:xfrm>
          <a:prstGeom prst="rect">
            <a:avLst/>
          </a:prstGeom>
        </p:spPr>
      </p:pic>
    </p:spTree>
    <p:extLst>
      <p:ext uri="{BB962C8B-B14F-4D97-AF65-F5344CB8AC3E}">
        <p14:creationId xmlns:p14="http://schemas.microsoft.com/office/powerpoint/2010/main" val="413504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p:cNvSpPr>
            <a:spLocks noGrp="1"/>
          </p:cNvSpPr>
          <p:nvPr>
            <p:ph type="title"/>
          </p:nvPr>
        </p:nvSpPr>
        <p:spPr>
          <a:xfrm>
            <a:off x="261417" y="376238"/>
            <a:ext cx="8229600" cy="994122"/>
          </a:xfrm>
        </p:spPr>
        <p:txBody>
          <a:bodyPr>
            <a:noAutofit/>
          </a:bodyPr>
          <a:lstStyle/>
          <a:p>
            <a:r>
              <a:rPr lang="de-AT" sz="2000" dirty="0" smtClean="0">
                <a:solidFill>
                  <a:schemeClr val="accent3">
                    <a:lumMod val="75000"/>
                  </a:schemeClr>
                </a:solidFill>
              </a:rPr>
              <a:t>Die </a:t>
            </a:r>
            <a:r>
              <a:rPr lang="de-AT" sz="2000" dirty="0">
                <a:solidFill>
                  <a:schemeClr val="accent3">
                    <a:lumMod val="75000"/>
                  </a:schemeClr>
                </a:solidFill>
              </a:rPr>
              <a:t>Verantwortung der autonomen Schule</a:t>
            </a:r>
            <a:br>
              <a:rPr lang="de-AT" sz="2000" dirty="0">
                <a:solidFill>
                  <a:schemeClr val="accent3">
                    <a:lumMod val="75000"/>
                  </a:schemeClr>
                </a:solidFill>
              </a:rPr>
            </a:br>
            <a:r>
              <a:rPr lang="de-AT" sz="2800" b="0" dirty="0">
                <a:solidFill>
                  <a:schemeClr val="accent3">
                    <a:lumMod val="75000"/>
                  </a:schemeClr>
                </a:solidFill>
              </a:rPr>
              <a:t>Proaktive, eigenständige Gestaltung…</a:t>
            </a:r>
          </a:p>
        </p:txBody>
      </p:sp>
      <p:sp>
        <p:nvSpPr>
          <p:cNvPr id="34" name="Inhaltsplatzhalter 33"/>
          <p:cNvSpPr>
            <a:spLocks noGrp="1"/>
          </p:cNvSpPr>
          <p:nvPr>
            <p:ph sz="half" idx="1"/>
          </p:nvPr>
        </p:nvSpPr>
        <p:spPr>
          <a:xfrm>
            <a:off x="485552" y="1700807"/>
            <a:ext cx="3654400" cy="4536505"/>
          </a:xfrm>
        </p:spPr>
        <p:txBody>
          <a:bodyPr>
            <a:normAutofit/>
          </a:bodyPr>
          <a:lstStyle/>
          <a:p>
            <a:pPr marL="0" indent="0">
              <a:spcBef>
                <a:spcPts val="300"/>
              </a:spcBef>
              <a:buNone/>
            </a:pPr>
            <a:r>
              <a:rPr lang="de-AT" sz="1800" dirty="0"/>
              <a:t>Die Schulen erarbeiten selbstverantwortlich und eigenständig ein pädagogisches Konzept und entwickeln sich weiter, um</a:t>
            </a:r>
          </a:p>
          <a:p>
            <a:pPr lvl="0">
              <a:spcBef>
                <a:spcPts val="300"/>
              </a:spcBef>
              <a:buFont typeface="Arial" panose="020B0604020202020204" pitchFamily="34" charset="0"/>
              <a:buChar char="•"/>
            </a:pPr>
            <a:r>
              <a:rPr lang="de-AT" sz="1800" dirty="0"/>
              <a:t>den Bedürfnissen der </a:t>
            </a:r>
            <a:r>
              <a:rPr lang="de-AT" sz="1800" dirty="0" err="1"/>
              <a:t>SchülerInnen</a:t>
            </a:r>
            <a:r>
              <a:rPr lang="de-AT" sz="1800" dirty="0"/>
              <a:t>,</a:t>
            </a:r>
          </a:p>
          <a:p>
            <a:pPr lvl="0">
              <a:spcBef>
                <a:spcPts val="300"/>
              </a:spcBef>
              <a:buFont typeface="Arial" panose="020B0604020202020204" pitchFamily="34" charset="0"/>
              <a:buChar char="•"/>
            </a:pPr>
            <a:r>
              <a:rPr lang="de-AT" sz="1800" dirty="0"/>
              <a:t>der Ausbildung &amp; den Stärken der </a:t>
            </a:r>
            <a:r>
              <a:rPr lang="de-AT" sz="1800" dirty="0" err="1"/>
              <a:t>PädagogInnen</a:t>
            </a:r>
            <a:endParaRPr lang="de-AT" sz="1800" dirty="0"/>
          </a:p>
          <a:p>
            <a:pPr lvl="0">
              <a:spcBef>
                <a:spcPts val="300"/>
              </a:spcBef>
              <a:buFont typeface="Arial" panose="020B0604020202020204" pitchFamily="34" charset="0"/>
              <a:buChar char="•"/>
            </a:pPr>
            <a:r>
              <a:rPr lang="de-AT" sz="1800" dirty="0"/>
              <a:t>den Besonderheiten der der Region</a:t>
            </a:r>
          </a:p>
          <a:p>
            <a:pPr marL="0" indent="0">
              <a:spcBef>
                <a:spcPts val="300"/>
              </a:spcBef>
              <a:buNone/>
            </a:pPr>
            <a:r>
              <a:rPr lang="de-AT" sz="1800" dirty="0"/>
              <a:t>gerecht zu werden.</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1700807"/>
            <a:ext cx="4326632" cy="439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rotWithShape="1">
          <a:blip r:embed="rId3"/>
          <a:srcRect r="1369"/>
          <a:stretch/>
        </p:blipFill>
        <p:spPr>
          <a:xfrm>
            <a:off x="7380312" y="233855"/>
            <a:ext cx="1599370" cy="864122"/>
          </a:xfrm>
          <a:prstGeom prst="rect">
            <a:avLst/>
          </a:prstGeom>
        </p:spPr>
      </p:pic>
      <p:sp>
        <p:nvSpPr>
          <p:cNvPr id="7"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8"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4278172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p:cNvSpPr>
            <a:spLocks noGrp="1"/>
          </p:cNvSpPr>
          <p:nvPr>
            <p:ph type="title"/>
          </p:nvPr>
        </p:nvSpPr>
        <p:spPr>
          <a:xfrm>
            <a:off x="250825" y="401239"/>
            <a:ext cx="8229600" cy="994122"/>
          </a:xfrm>
        </p:spPr>
        <p:txBody>
          <a:bodyPr>
            <a:noAutofit/>
          </a:bodyPr>
          <a:lstStyle/>
          <a:p>
            <a:r>
              <a:rPr lang="de-AT" sz="2000" dirty="0" smtClean="0">
                <a:solidFill>
                  <a:schemeClr val="accent3">
                    <a:lumMod val="75000"/>
                  </a:schemeClr>
                </a:solidFill>
              </a:rPr>
              <a:t>Diese </a:t>
            </a:r>
            <a:r>
              <a:rPr lang="de-AT" sz="2000" dirty="0">
                <a:solidFill>
                  <a:schemeClr val="accent3">
                    <a:lumMod val="75000"/>
                  </a:schemeClr>
                </a:solidFill>
              </a:rPr>
              <a:t>Verantwortung der autonomen Schule </a:t>
            </a:r>
            <a:br>
              <a:rPr lang="de-AT" sz="2000" dirty="0">
                <a:solidFill>
                  <a:schemeClr val="accent3">
                    <a:lumMod val="75000"/>
                  </a:schemeClr>
                </a:solidFill>
              </a:rPr>
            </a:br>
            <a:r>
              <a:rPr lang="de-AT" sz="2000" dirty="0">
                <a:solidFill>
                  <a:schemeClr val="accent3">
                    <a:lumMod val="75000"/>
                  </a:schemeClr>
                </a:solidFill>
              </a:rPr>
              <a:t>zeigt Wirkung …</a:t>
            </a:r>
          </a:p>
        </p:txBody>
      </p:sp>
      <p:sp>
        <p:nvSpPr>
          <p:cNvPr id="11" name="Rechteck 10">
            <a:extLst>
              <a:ext uri="{FF2B5EF4-FFF2-40B4-BE49-F238E27FC236}">
                <a16:creationId xmlns="" xmlns:a16="http://schemas.microsoft.com/office/drawing/2014/main" id="{D109AAA0-2482-4476-B815-DC5B1C52BC61}"/>
              </a:ext>
            </a:extLst>
          </p:cNvPr>
          <p:cNvSpPr/>
          <p:nvPr/>
        </p:nvSpPr>
        <p:spPr>
          <a:xfrm>
            <a:off x="6228184" y="1731579"/>
            <a:ext cx="2530624" cy="4288553"/>
          </a:xfrm>
          <a:prstGeom prst="rect">
            <a:avLst/>
          </a:prstGeom>
          <a:solidFill>
            <a:schemeClr val="accent3">
              <a:lumMod val="20000"/>
              <a:lumOff val="80000"/>
            </a:schemeClr>
          </a:solidFill>
        </p:spPr>
        <p:txBody>
          <a:bodyPr wrap="square">
            <a:noAutofit/>
          </a:bodyPr>
          <a:lstStyle/>
          <a:p>
            <a:r>
              <a:rPr lang="de-AT" b="1" dirty="0"/>
              <a:t>…die Wirkung zeigt:</a:t>
            </a:r>
          </a:p>
          <a:p>
            <a:r>
              <a:rPr lang="de-AT" dirty="0"/>
              <a:t>Die autonome Schule wird </a:t>
            </a:r>
            <a:r>
              <a:rPr lang="de-AT" dirty="0" smtClean="0"/>
              <a:t>an </a:t>
            </a:r>
            <a:r>
              <a:rPr lang="de-AT" dirty="0"/>
              <a:t>dem Erfolg beurteilt, den sie unter Nutzung der Freiräume erzielt. Der Erfolg wird an dem Bildungserfolg ihrer </a:t>
            </a:r>
            <a:r>
              <a:rPr lang="de-AT" dirty="0" err="1"/>
              <a:t>SchülerInnen</a:t>
            </a:r>
            <a:r>
              <a:rPr lang="de-AT" dirty="0"/>
              <a:t> </a:t>
            </a:r>
            <a:r>
              <a:rPr lang="de-AT" dirty="0" smtClean="0"/>
              <a:t>(z.B.: Bildungsstandards</a:t>
            </a:r>
            <a:r>
              <a:rPr lang="de-AT" dirty="0"/>
              <a:t>, standardisierte Reife- und Diplomprüfung) gemessen.</a:t>
            </a:r>
          </a:p>
        </p:txBody>
      </p:sp>
      <p:sp>
        <p:nvSpPr>
          <p:cNvPr id="12" name="Textfeld 11">
            <a:extLst>
              <a:ext uri="{FF2B5EF4-FFF2-40B4-BE49-F238E27FC236}">
                <a16:creationId xmlns="" xmlns:a16="http://schemas.microsoft.com/office/drawing/2014/main" id="{508AADDF-F486-47DD-98E5-B300E542D609}"/>
              </a:ext>
            </a:extLst>
          </p:cNvPr>
          <p:cNvSpPr txBox="1"/>
          <p:nvPr/>
        </p:nvSpPr>
        <p:spPr>
          <a:xfrm>
            <a:off x="323528" y="1772816"/>
            <a:ext cx="5688632" cy="4247317"/>
          </a:xfrm>
          <a:prstGeom prst="homePlate">
            <a:avLst>
              <a:gd name="adj" fmla="val 17109"/>
            </a:avLst>
          </a:prstGeom>
          <a:solidFill>
            <a:schemeClr val="accent3">
              <a:lumMod val="20000"/>
              <a:lumOff val="80000"/>
            </a:schemeClr>
          </a:solidFill>
        </p:spPr>
        <p:txBody>
          <a:bodyPr wrap="square" rtlCol="0">
            <a:spAutoFit/>
          </a:bodyPr>
          <a:lstStyle/>
          <a:p>
            <a:r>
              <a:rPr lang="de-AT" b="1" dirty="0"/>
              <a:t>Proaktive, eigenständige Gestaltung…</a:t>
            </a:r>
          </a:p>
          <a:p>
            <a:pPr marL="285750" indent="-285750">
              <a:buFont typeface="Arial" panose="020B0604020202020204" pitchFamily="34" charset="0"/>
              <a:buChar char="•"/>
            </a:pPr>
            <a:r>
              <a:rPr lang="de-AT" dirty="0"/>
              <a:t>Die Schulleitung kennt ihre Rolle und nimmt ihre Verantwortung am Standort wahr.</a:t>
            </a:r>
          </a:p>
          <a:p>
            <a:pPr marL="285750" indent="-285750">
              <a:buFont typeface="Arial" panose="020B0604020202020204" pitchFamily="34" charset="0"/>
              <a:buChar char="•"/>
            </a:pPr>
            <a:r>
              <a:rPr lang="de-AT" dirty="0"/>
              <a:t>Am Standort von </a:t>
            </a:r>
            <a:r>
              <a:rPr lang="de-AT" dirty="0" err="1"/>
              <a:t>PädagogInnen</a:t>
            </a:r>
            <a:r>
              <a:rPr lang="de-AT" dirty="0"/>
              <a:t> gemeinsam gestaltetes maßgeschneidertes Konzept zur Unterrichtsgestaltung.</a:t>
            </a:r>
          </a:p>
          <a:p>
            <a:pPr marL="285750" indent="-285750">
              <a:buFont typeface="Arial" panose="020B0604020202020204" pitchFamily="34" charset="0"/>
              <a:buChar char="•"/>
            </a:pPr>
            <a:r>
              <a:rPr lang="de-AT" dirty="0"/>
              <a:t>Individuelle Talente der </a:t>
            </a:r>
            <a:r>
              <a:rPr lang="de-AT" dirty="0" err="1"/>
              <a:t>SchülerInnen</a:t>
            </a:r>
            <a:r>
              <a:rPr lang="de-AT" dirty="0"/>
              <a:t> werden erkannt und gefördert.</a:t>
            </a:r>
          </a:p>
          <a:p>
            <a:pPr marL="285750" indent="-285750">
              <a:buFont typeface="Arial" panose="020B0604020202020204" pitchFamily="34" charset="0"/>
              <a:buChar char="•"/>
            </a:pPr>
            <a:r>
              <a:rPr lang="de-AT" dirty="0" err="1"/>
              <a:t>PädagogInnen</a:t>
            </a:r>
            <a:r>
              <a:rPr lang="de-AT" dirty="0"/>
              <a:t> überlegen gemeinsam, wie Leistungen und Chancen der </a:t>
            </a:r>
            <a:r>
              <a:rPr lang="de-AT" dirty="0" err="1"/>
              <a:t>SchülerInnen</a:t>
            </a:r>
            <a:r>
              <a:rPr lang="de-AT" dirty="0"/>
              <a:t> verbessert werden können.</a:t>
            </a:r>
          </a:p>
          <a:p>
            <a:pPr marL="285750" indent="-285750">
              <a:buFont typeface="Arial" panose="020B0604020202020204" pitchFamily="34" charset="0"/>
              <a:buChar char="•"/>
            </a:pPr>
            <a:r>
              <a:rPr lang="de-AT" dirty="0"/>
              <a:t>Unterricht baut auf einer funktionierenden Beziehungsebene auf.</a:t>
            </a:r>
          </a:p>
          <a:p>
            <a:pPr marL="285750" indent="-285750">
              <a:buFont typeface="Arial" panose="020B0604020202020204" pitchFamily="34" charset="0"/>
              <a:buChar char="•"/>
            </a:pPr>
            <a:r>
              <a:rPr lang="de-AT" dirty="0" err="1"/>
              <a:t>SchülerInnen</a:t>
            </a:r>
            <a:r>
              <a:rPr lang="de-AT" dirty="0"/>
              <a:t> haben Lust auf Lernen in ihrem individuellen Tempo.</a:t>
            </a:r>
          </a:p>
        </p:txBody>
      </p:sp>
      <p:pic>
        <p:nvPicPr>
          <p:cNvPr id="6" name="Grafik 5"/>
          <p:cNvPicPr>
            <a:picLocks noChangeAspect="1"/>
          </p:cNvPicPr>
          <p:nvPr/>
        </p:nvPicPr>
        <p:blipFill rotWithShape="1">
          <a:blip r:embed="rId2"/>
          <a:srcRect r="1369"/>
          <a:stretch/>
        </p:blipFill>
        <p:spPr>
          <a:xfrm>
            <a:off x="7380312" y="233855"/>
            <a:ext cx="1599370" cy="864122"/>
          </a:xfrm>
          <a:prstGeom prst="rect">
            <a:avLst/>
          </a:prstGeom>
        </p:spPr>
      </p:pic>
      <p:sp>
        <p:nvSpPr>
          <p:cNvPr id="7"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8"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4096182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0825" y="405217"/>
            <a:ext cx="8229600" cy="922114"/>
          </a:xfrm>
        </p:spPr>
        <p:txBody>
          <a:bodyPr>
            <a:normAutofit fontScale="90000"/>
          </a:bodyPr>
          <a:lstStyle/>
          <a:p>
            <a:r>
              <a:rPr lang="de-AT" sz="2200" dirty="0" err="1" smtClean="0">
                <a:solidFill>
                  <a:schemeClr val="accent3">
                    <a:lumMod val="75000"/>
                  </a:schemeClr>
                </a:solidFill>
              </a:rPr>
              <a:t>Inkraft</a:t>
            </a:r>
            <a:r>
              <a:rPr lang="de-AT" sz="2200" dirty="0" smtClean="0">
                <a:solidFill>
                  <a:schemeClr val="accent3">
                    <a:lumMod val="75000"/>
                  </a:schemeClr>
                </a:solidFill>
              </a:rPr>
              <a:t>-Treten </a:t>
            </a:r>
            <a:r>
              <a:rPr lang="de-AT" sz="2200" dirty="0">
                <a:solidFill>
                  <a:schemeClr val="accent3">
                    <a:lumMod val="75000"/>
                  </a:schemeClr>
                </a:solidFill>
              </a:rPr>
              <a:t>wichtiger Maßnahmen </a:t>
            </a:r>
            <a:r>
              <a:rPr lang="de-AT" sz="2200" dirty="0" smtClean="0">
                <a:solidFill>
                  <a:schemeClr val="accent3">
                    <a:lumMod val="75000"/>
                  </a:schemeClr>
                </a:solidFill>
              </a:rPr>
              <a:t>:</a:t>
            </a:r>
            <a:r>
              <a:rPr lang="de-AT" sz="2200" dirty="0">
                <a:solidFill>
                  <a:schemeClr val="accent3">
                    <a:lumMod val="75000"/>
                  </a:schemeClr>
                </a:solidFill>
              </a:rPr>
              <a:t/>
            </a:r>
            <a:br>
              <a:rPr lang="de-AT" sz="2200" dirty="0">
                <a:solidFill>
                  <a:schemeClr val="accent3">
                    <a:lumMod val="75000"/>
                  </a:schemeClr>
                </a:solidFill>
              </a:rPr>
            </a:br>
            <a:r>
              <a:rPr lang="de-AT" sz="2200" dirty="0">
                <a:solidFill>
                  <a:schemeClr val="accent3">
                    <a:lumMod val="75000"/>
                  </a:schemeClr>
                </a:solidFill>
              </a:rPr>
              <a:t>Wann erreichen die </a:t>
            </a:r>
            <a:r>
              <a:rPr lang="de-AT" sz="2200" dirty="0" smtClean="0">
                <a:solidFill>
                  <a:schemeClr val="accent3">
                    <a:lumMod val="75000"/>
                  </a:schemeClr>
                </a:solidFill>
              </a:rPr>
              <a:t>Autonomie-Maßnahmen </a:t>
            </a:r>
            <a:r>
              <a:rPr lang="de-AT" sz="2200" dirty="0">
                <a:solidFill>
                  <a:schemeClr val="accent3">
                    <a:lumMod val="75000"/>
                  </a:schemeClr>
                </a:solidFill>
              </a:rPr>
              <a:t>die </a:t>
            </a:r>
            <a:r>
              <a:rPr lang="de-AT" sz="2200" dirty="0" smtClean="0">
                <a:solidFill>
                  <a:schemeClr val="accent3">
                    <a:lumMod val="75000"/>
                  </a:schemeClr>
                </a:solidFill>
              </a:rPr>
              <a:t>Schulen ?</a:t>
            </a:r>
            <a:r>
              <a:rPr lang="de-AT" sz="3100" b="0" dirty="0">
                <a:solidFill>
                  <a:schemeClr val="accent3">
                    <a:lumMod val="75000"/>
                  </a:schemeClr>
                </a:solidFill>
              </a:rPr>
              <a:t/>
            </a:r>
            <a:br>
              <a:rPr lang="de-AT" sz="3100" b="0" dirty="0">
                <a:solidFill>
                  <a:schemeClr val="accent3">
                    <a:lumMod val="75000"/>
                  </a:schemeClr>
                </a:solidFill>
              </a:rPr>
            </a:br>
            <a:endParaRPr lang="de-AT" sz="2200" b="0" dirty="0"/>
          </a:p>
        </p:txBody>
      </p:sp>
      <p:graphicFrame>
        <p:nvGraphicFramePr>
          <p:cNvPr id="4" name="Tabelle 3"/>
          <p:cNvGraphicFramePr>
            <a:graphicFrameLocks noGrp="1"/>
          </p:cNvGraphicFramePr>
          <p:nvPr>
            <p:extLst>
              <p:ext uri="{D42A27DB-BD31-4B8C-83A1-F6EECF244321}">
                <p14:modId xmlns:p14="http://schemas.microsoft.com/office/powerpoint/2010/main" val="2616918082"/>
              </p:ext>
            </p:extLst>
          </p:nvPr>
        </p:nvGraphicFramePr>
        <p:xfrm>
          <a:off x="280268" y="1557338"/>
          <a:ext cx="8612908" cy="3297168"/>
        </p:xfrm>
        <a:graphic>
          <a:graphicData uri="http://schemas.openxmlformats.org/drawingml/2006/table">
            <a:tbl>
              <a:tblPr firstRow="1" bandRow="1">
                <a:tableStyleId>{F5AB1C69-6EDB-4FF4-983F-18BD219EF322}</a:tableStyleId>
              </a:tblPr>
              <a:tblGrid>
                <a:gridCol w="2153227">
                  <a:extLst>
                    <a:ext uri="{9D8B030D-6E8A-4147-A177-3AD203B41FA5}">
                      <a16:colId xmlns="" xmlns:a16="http://schemas.microsoft.com/office/drawing/2014/main" val="20000"/>
                    </a:ext>
                  </a:extLst>
                </a:gridCol>
                <a:gridCol w="2153227">
                  <a:extLst>
                    <a:ext uri="{9D8B030D-6E8A-4147-A177-3AD203B41FA5}">
                      <a16:colId xmlns="" xmlns:a16="http://schemas.microsoft.com/office/drawing/2014/main" val="20001"/>
                    </a:ext>
                  </a:extLst>
                </a:gridCol>
                <a:gridCol w="2153227">
                  <a:extLst>
                    <a:ext uri="{9D8B030D-6E8A-4147-A177-3AD203B41FA5}">
                      <a16:colId xmlns="" xmlns:a16="http://schemas.microsoft.com/office/drawing/2014/main" val="20002"/>
                    </a:ext>
                  </a:extLst>
                </a:gridCol>
                <a:gridCol w="2153227">
                  <a:extLst>
                    <a:ext uri="{9D8B030D-6E8A-4147-A177-3AD203B41FA5}">
                      <a16:colId xmlns="" xmlns:a16="http://schemas.microsoft.com/office/drawing/2014/main" val="20003"/>
                    </a:ext>
                  </a:extLst>
                </a:gridCol>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Jänner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September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Jänner 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800" b="1" dirty="0"/>
                        <a:t>ab 2020</a:t>
                      </a:r>
                    </a:p>
                  </a:txBody>
                  <a:tcPr/>
                </a:tc>
                <a:extLst>
                  <a:ext uri="{0D108BD9-81ED-4DB2-BD59-A6C34878D82A}">
                    <a16:rowId xmlns="" xmlns:a16="http://schemas.microsoft.com/office/drawing/2014/main" val="10000"/>
                  </a:ext>
                </a:extLst>
              </a:tr>
              <a:tr h="578149">
                <a:tc>
                  <a:txBody>
                    <a:bodyPr/>
                    <a:lstStyle/>
                    <a:p>
                      <a:pPr marL="177800" indent="-177800">
                        <a:buFont typeface="Courier New" panose="02070309020205020404" pitchFamily="49" charset="0"/>
                        <a:buChar char="o"/>
                      </a:pPr>
                      <a:r>
                        <a:rPr lang="de-AT" sz="1400" dirty="0"/>
                        <a:t>Neues Auswahlverfahren</a:t>
                      </a:r>
                      <a:r>
                        <a:rPr lang="de-AT" sz="1400" baseline="0" dirty="0"/>
                        <a:t> Lehrpersonen</a:t>
                      </a:r>
                    </a:p>
                    <a:p>
                      <a:pPr marL="177800" indent="0">
                        <a:buFont typeface="Courier New" panose="02070309020205020404" pitchFamily="49" charset="0"/>
                        <a:buNone/>
                      </a:pPr>
                      <a:r>
                        <a:rPr lang="de-AT" sz="1400" baseline="0" dirty="0"/>
                        <a:t>(Umsetzung Bundesschulen)</a:t>
                      </a:r>
                      <a:endParaRPr lang="de-AT" sz="1400" dirty="0"/>
                    </a:p>
                  </a:txBody>
                  <a:tcPr/>
                </a:tc>
                <a:tc>
                  <a:txBody>
                    <a:bodyPr/>
                    <a:lstStyle/>
                    <a:p>
                      <a:pPr marL="177800" indent="-177800">
                        <a:buFont typeface="Courier New" panose="02070309020205020404" pitchFamily="49" charset="0"/>
                        <a:buChar char="o"/>
                      </a:pPr>
                      <a:r>
                        <a:rPr lang="de-AT" sz="1400" dirty="0"/>
                        <a:t>Schulautonome</a:t>
                      </a:r>
                      <a:r>
                        <a:rPr lang="de-AT" sz="1400" baseline="0" dirty="0"/>
                        <a:t> Klassen und Gruppengrößen</a:t>
                      </a:r>
                    </a:p>
                    <a:p>
                      <a:pPr marL="177800" indent="-177800">
                        <a:buFont typeface="Courier New" panose="02070309020205020404" pitchFamily="49" charset="0"/>
                        <a:buChar char="o"/>
                      </a:pPr>
                      <a:r>
                        <a:rPr lang="de-AT" sz="1400" baseline="0" dirty="0"/>
                        <a:t>Schulautonome Schulzeitbestimmungen</a:t>
                      </a:r>
                    </a:p>
                    <a:p>
                      <a:pPr marL="177800" indent="-177800">
                        <a:buFont typeface="Courier New" panose="02070309020205020404" pitchFamily="49" charset="0"/>
                        <a:buChar char="o"/>
                      </a:pPr>
                      <a:r>
                        <a:rPr lang="de-AT" sz="1400" baseline="0" dirty="0"/>
                        <a:t>Flexibilisierung der 50-Minuten-Einheit</a:t>
                      </a:r>
                    </a:p>
                    <a:p>
                      <a:pPr marL="177800" indent="-177800">
                        <a:buFont typeface="Courier New" panose="02070309020205020404" pitchFamily="49" charset="0"/>
                        <a:buChar char="o"/>
                      </a:pPr>
                      <a:r>
                        <a:rPr lang="de-AT" sz="1400" baseline="0" dirty="0"/>
                        <a:t>Ermöglichung der Einrichtung von Clustern</a:t>
                      </a:r>
                    </a:p>
                    <a:p>
                      <a:pPr marL="177800" indent="-177800">
                        <a:buFont typeface="Courier New" panose="02070309020205020404" pitchFamily="49" charset="0"/>
                        <a:buChar char="o"/>
                      </a:pPr>
                      <a:r>
                        <a:rPr lang="de-AT" sz="1400" baseline="0" dirty="0"/>
                        <a:t>Neuregelung  SPF Verfahren</a:t>
                      </a:r>
                      <a:endParaRPr lang="de-AT" sz="1400" dirty="0"/>
                    </a:p>
                  </a:txBody>
                  <a:tcPr/>
                </a:tc>
                <a:tc>
                  <a:txBody>
                    <a:bodyPr/>
                    <a:lstStyle/>
                    <a:p>
                      <a:pPr marL="177800" indent="-177800">
                        <a:buFont typeface="Courier New" panose="02070309020205020404" pitchFamily="49" charset="0"/>
                        <a:buChar char="o"/>
                      </a:pPr>
                      <a:r>
                        <a:rPr lang="de-AT" sz="1400" dirty="0"/>
                        <a:t>Schaffung der Bildungsdirektionen</a:t>
                      </a:r>
                    </a:p>
                    <a:p>
                      <a:pPr marL="177800" indent="-177800">
                        <a:buFont typeface="Courier New" panose="02070309020205020404" pitchFamily="49" charset="0"/>
                        <a:buChar char="o"/>
                      </a:pPr>
                      <a:r>
                        <a:rPr lang="de-AT" sz="1400" dirty="0"/>
                        <a:t>Besetzung der Schulaufsicht </a:t>
                      </a:r>
                      <a:r>
                        <a:rPr lang="de-AT" sz="1400" baseline="0" dirty="0"/>
                        <a:t>durch die Bildungsdirektion</a:t>
                      </a:r>
                      <a:endParaRPr lang="de-AT" sz="1400" dirty="0"/>
                    </a:p>
                    <a:p>
                      <a:pPr marL="177800" indent="-177800">
                        <a:buFont typeface="Courier New" panose="02070309020205020404" pitchFamily="49" charset="0"/>
                        <a:buChar char="o"/>
                      </a:pPr>
                      <a:r>
                        <a:rPr lang="de-AT" sz="1400" dirty="0"/>
                        <a:t>Neues Auswahlverfahren Lehrpersonen</a:t>
                      </a:r>
                    </a:p>
                    <a:p>
                      <a:pPr marL="177800" indent="0">
                        <a:buFont typeface="Courier New" panose="02070309020205020404" pitchFamily="49" charset="0"/>
                        <a:buNone/>
                      </a:pPr>
                      <a:r>
                        <a:rPr lang="de-AT" sz="1400" dirty="0"/>
                        <a:t>(Umsetzung Pflichtschulen)</a:t>
                      </a:r>
                    </a:p>
                    <a:p>
                      <a:pPr marL="177800" indent="-177800">
                        <a:buFont typeface="Courier New" panose="02070309020205020404" pitchFamily="49" charset="0"/>
                        <a:buChar char="o"/>
                      </a:pPr>
                      <a:r>
                        <a:rPr lang="de-AT" sz="1400" dirty="0"/>
                        <a:t>Neues Verfahren </a:t>
                      </a:r>
                      <a:r>
                        <a:rPr lang="de-AT" sz="1400" dirty="0" err="1"/>
                        <a:t>SchulleiterInnen</a:t>
                      </a:r>
                      <a:r>
                        <a:rPr lang="de-AT" sz="1400" dirty="0"/>
                        <a:t>-bestellung</a:t>
                      </a:r>
                    </a:p>
                  </a:txBody>
                  <a:tcPr/>
                </a:tc>
                <a:tc>
                  <a:txBody>
                    <a:bodyPr/>
                    <a:lstStyle/>
                    <a:p>
                      <a:pPr marL="177800" indent="-177800">
                        <a:buFont typeface="Courier New" panose="02070309020205020404" pitchFamily="49" charset="0"/>
                        <a:buChar char="o"/>
                      </a:pPr>
                      <a:r>
                        <a:rPr lang="de-AT" sz="1400" dirty="0"/>
                        <a:t>Modellregionen ab </a:t>
                      </a:r>
                      <a:r>
                        <a:rPr lang="de-AT" sz="1400" dirty="0" smtClean="0"/>
                        <a:t>1.9.2020</a:t>
                      </a:r>
                    </a:p>
                    <a:p>
                      <a:pPr marL="177800" indent="-177800">
                        <a:buFont typeface="Courier New" panose="02070309020205020404" pitchFamily="49" charset="0"/>
                        <a:buChar char="o"/>
                      </a:pPr>
                      <a:r>
                        <a:rPr lang="de-AT" sz="1400" dirty="0" smtClean="0"/>
                        <a:t>Neue</a:t>
                      </a:r>
                      <a:r>
                        <a:rPr lang="de-AT" sz="1400" baseline="0" dirty="0" smtClean="0"/>
                        <a:t> Struktur Schulaufsicht</a:t>
                      </a:r>
                      <a:r>
                        <a:rPr lang="de-AT" sz="1400" baseline="0" dirty="0"/>
                        <a:t> </a:t>
                      </a:r>
                      <a:r>
                        <a:rPr lang="de-AT" sz="1400" baseline="0" dirty="0" smtClean="0"/>
                        <a:t>     1.9.2020</a:t>
                      </a:r>
                    </a:p>
                  </a:txBody>
                  <a:tcPr/>
                </a:tc>
                <a:extLst>
                  <a:ext uri="{0D108BD9-81ED-4DB2-BD59-A6C34878D82A}">
                    <a16:rowId xmlns="" xmlns:a16="http://schemas.microsoft.com/office/drawing/2014/main" val="10001"/>
                  </a:ext>
                </a:extLst>
              </a:tr>
            </a:tbl>
          </a:graphicData>
        </a:graphic>
      </p:graphicFrame>
      <p:pic>
        <p:nvPicPr>
          <p:cNvPr id="5" name="Grafik 4"/>
          <p:cNvPicPr>
            <a:picLocks noChangeAspect="1"/>
          </p:cNvPicPr>
          <p:nvPr/>
        </p:nvPicPr>
        <p:blipFill rotWithShape="1">
          <a:blip r:embed="rId2"/>
          <a:srcRect r="1369"/>
          <a:stretch/>
        </p:blipFill>
        <p:spPr>
          <a:xfrm>
            <a:off x="7380312" y="233855"/>
            <a:ext cx="1599370" cy="864122"/>
          </a:xfrm>
          <a:prstGeom prst="rect">
            <a:avLst/>
          </a:prstGeom>
        </p:spPr>
      </p:pic>
      <p:sp>
        <p:nvSpPr>
          <p:cNvPr id="6"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7"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152004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036" y="376238"/>
            <a:ext cx="8191822" cy="903635"/>
          </a:xfrm>
        </p:spPr>
        <p:txBody>
          <a:bodyPr>
            <a:noAutofit/>
          </a:bodyPr>
          <a:lstStyle/>
          <a:p>
            <a:r>
              <a:rPr lang="de-AT" sz="2000" dirty="0" smtClean="0">
                <a:solidFill>
                  <a:schemeClr val="accent3">
                    <a:lumMod val="75000"/>
                  </a:schemeClr>
                </a:solidFill>
              </a:rPr>
              <a:t>Beispiele für neue </a:t>
            </a:r>
            <a:r>
              <a:rPr lang="de-AT" sz="2000" dirty="0">
                <a:solidFill>
                  <a:schemeClr val="accent3">
                    <a:lumMod val="75000"/>
                  </a:schemeClr>
                </a:solidFill>
              </a:rPr>
              <a:t>Freiräume in der Pädagogik </a:t>
            </a:r>
            <a:r>
              <a:rPr lang="de-AT" sz="2000" dirty="0" smtClean="0">
                <a:solidFill>
                  <a:schemeClr val="accent3">
                    <a:lumMod val="75000"/>
                  </a:schemeClr>
                </a:solidFill>
              </a:rPr>
              <a:t>:</a:t>
            </a:r>
            <a:r>
              <a:rPr lang="de-AT" sz="2000" dirty="0">
                <a:solidFill>
                  <a:schemeClr val="accent3">
                    <a:lumMod val="75000"/>
                  </a:schemeClr>
                </a:solidFill>
              </a:rPr>
              <a:t/>
            </a:r>
            <a:br>
              <a:rPr lang="de-AT" sz="2000" dirty="0">
                <a:solidFill>
                  <a:schemeClr val="accent3">
                    <a:lumMod val="75000"/>
                  </a:schemeClr>
                </a:solidFill>
              </a:rPr>
            </a:br>
            <a:r>
              <a:rPr lang="de-AT" sz="2800" b="0" dirty="0">
                <a:solidFill>
                  <a:schemeClr val="accent3">
                    <a:lumMod val="75000"/>
                  </a:schemeClr>
                </a:solidFill>
              </a:rPr>
              <a:t>Unterrichtsbeginn </a:t>
            </a:r>
            <a:r>
              <a:rPr lang="de-AT" sz="1800" b="0" dirty="0">
                <a:solidFill>
                  <a:schemeClr val="accent3">
                    <a:lumMod val="75000"/>
                  </a:schemeClr>
                </a:solidFill>
              </a:rPr>
              <a:t>§ 3 Schulzeitgesetz</a:t>
            </a:r>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98108704"/>
              </p:ext>
            </p:extLst>
          </p:nvPr>
        </p:nvGraphicFramePr>
        <p:xfrm>
          <a:off x="247036" y="1571353"/>
          <a:ext cx="8690812" cy="4084320"/>
        </p:xfrm>
        <a:graphic>
          <a:graphicData uri="http://schemas.openxmlformats.org/drawingml/2006/table">
            <a:tbl>
              <a:tblPr firstRow="1">
                <a:tableStyleId>{F5AB1C69-6EDB-4FF4-983F-18BD219EF322}</a:tableStyleId>
              </a:tblPr>
              <a:tblGrid>
                <a:gridCol w="2172703">
                  <a:extLst>
                    <a:ext uri="{9D8B030D-6E8A-4147-A177-3AD203B41FA5}">
                      <a16:colId xmlns="" xmlns:a16="http://schemas.microsoft.com/office/drawing/2014/main" val="20000"/>
                    </a:ext>
                  </a:extLst>
                </a:gridCol>
                <a:gridCol w="2172703">
                  <a:extLst>
                    <a:ext uri="{9D8B030D-6E8A-4147-A177-3AD203B41FA5}">
                      <a16:colId xmlns="" xmlns:a16="http://schemas.microsoft.com/office/drawing/2014/main" val="20001"/>
                    </a:ext>
                  </a:extLst>
                </a:gridCol>
                <a:gridCol w="2172703">
                  <a:extLst>
                    <a:ext uri="{9D8B030D-6E8A-4147-A177-3AD203B41FA5}">
                      <a16:colId xmlns="" xmlns:a16="http://schemas.microsoft.com/office/drawing/2014/main" val="20002"/>
                    </a:ext>
                  </a:extLst>
                </a:gridCol>
                <a:gridCol w="2172703">
                  <a:extLst>
                    <a:ext uri="{9D8B030D-6E8A-4147-A177-3AD203B41FA5}">
                      <a16:colId xmlns="" xmlns:a16="http://schemas.microsoft.com/office/drawing/2014/main" val="20003"/>
                    </a:ext>
                  </a:extLst>
                </a:gridCol>
              </a:tblGrid>
              <a:tr h="370840">
                <a:tc>
                  <a:txBody>
                    <a:bodyPr/>
                    <a:lstStyle/>
                    <a:p>
                      <a:r>
                        <a:rPr lang="de-AT" dirty="0"/>
                        <a:t>Autonome</a:t>
                      </a:r>
                      <a:r>
                        <a:rPr lang="de-AT" baseline="0" dirty="0"/>
                        <a:t> </a:t>
                      </a:r>
                      <a:r>
                        <a:rPr lang="de-AT" dirty="0"/>
                        <a:t>Möglichkeiten</a:t>
                      </a:r>
                    </a:p>
                  </a:txBody>
                  <a:tcPr/>
                </a:tc>
                <a:tc>
                  <a:txBody>
                    <a:bodyPr/>
                    <a:lstStyle/>
                    <a:p>
                      <a:r>
                        <a:rPr lang="de-AT" dirty="0"/>
                        <a:t>Wer kann initiieren?</a:t>
                      </a:r>
                    </a:p>
                  </a:txBody>
                  <a:tcPr/>
                </a:tc>
                <a:tc>
                  <a:txBody>
                    <a:bodyPr/>
                    <a:lstStyle/>
                    <a:p>
                      <a:r>
                        <a:rPr lang="de-AT" dirty="0"/>
                        <a:t>Was muss berücksichtigt werden?</a:t>
                      </a:r>
                    </a:p>
                  </a:txBody>
                  <a:tcPr/>
                </a:tc>
                <a:tc>
                  <a:txBody>
                    <a:bodyPr/>
                    <a:lstStyle/>
                    <a:p>
                      <a:r>
                        <a:rPr lang="de-AT" dirty="0"/>
                        <a:t>Stimmrecht </a:t>
                      </a:r>
                    </a:p>
                    <a:p>
                      <a:r>
                        <a:rPr lang="de-AT" dirty="0"/>
                        <a:t>Schulleitung</a:t>
                      </a:r>
                    </a:p>
                  </a:txBody>
                  <a:tcPr/>
                </a:tc>
                <a:extLst>
                  <a:ext uri="{0D108BD9-81ED-4DB2-BD59-A6C34878D82A}">
                    <a16:rowId xmlns="" xmlns:a16="http://schemas.microsoft.com/office/drawing/2014/main" val="10000"/>
                  </a:ext>
                </a:extLst>
              </a:tr>
              <a:tr h="370840">
                <a:tc>
                  <a:txBody>
                    <a:bodyPr/>
                    <a:lstStyle/>
                    <a:p>
                      <a:r>
                        <a:rPr lang="de-DE" sz="1400" b="0" dirty="0"/>
                        <a:t>Vorverlegung des Unterrichtsbeginnes auf frühestens 7.00 Uhr</a:t>
                      </a:r>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Schulforum bzw. Schulgemeinschafts-ausschuss</a:t>
                      </a:r>
                    </a:p>
                  </a:txBody>
                  <a:tcPr/>
                </a:tc>
                <a:tc>
                  <a:txBody>
                    <a:bodyPr/>
                    <a:lstStyle/>
                    <a:p>
                      <a:r>
                        <a:rPr lang="de-DE" sz="1400" dirty="0"/>
                        <a:t>Rücksicht auf Fahrschüler oder andere wichtige Gründe, die durch die Stundenplangestaltung nicht beseitigt werden können</a:t>
                      </a:r>
                      <a:endParaRPr lang="de-A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Schulleitung hat in genannten Gremien Stimmrecht</a:t>
                      </a:r>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t>Vorverlegung des Unterrichtsbeginnes auf vor 7.00 Uhr</a:t>
                      </a:r>
                      <a:r>
                        <a:rPr lang="de-DE" sz="1400" b="0" baseline="0" dirty="0"/>
                        <a:t> oder </a:t>
                      </a:r>
                      <a:r>
                        <a:rPr lang="de-DE" sz="1400" b="0" dirty="0"/>
                        <a:t>Ende des Unterrichts nach 19 Uhr an allen oder einzelnen Schultagen (betrifft berufsbildende mittlere und höhere Schulen)</a:t>
                      </a:r>
                      <a:endParaRPr lang="de-AT" sz="1400" b="0" dirty="0"/>
                    </a:p>
                  </a:txBody>
                  <a:tcPr/>
                </a:tc>
                <a:tc>
                  <a:txBody>
                    <a:bodyPr/>
                    <a:lstStyle/>
                    <a:p>
                      <a:r>
                        <a:rPr lang="de-DE" sz="1400" dirty="0"/>
                        <a:t>Schulgemeinschafts-ausschuss</a:t>
                      </a:r>
                      <a:endParaRPr lang="de-AT" sz="1400" dirty="0"/>
                    </a:p>
                  </a:txBody>
                  <a:tcPr/>
                </a:tc>
                <a:tc>
                  <a:txBody>
                    <a:bodyPr/>
                    <a:lstStyle/>
                    <a:p>
                      <a:r>
                        <a:rPr lang="de-DE" sz="1400" dirty="0"/>
                        <a:t>im Hinblick auf pädagogische Erfordernisse (</a:t>
                      </a:r>
                      <a:r>
                        <a:rPr lang="de-DE" sz="1400" dirty="0" err="1"/>
                        <a:t>zB</a:t>
                      </a:r>
                      <a:r>
                        <a:rPr lang="de-DE" sz="1400" dirty="0"/>
                        <a:t> praktischer Unterricht, Projekte, Projektunterricht) </a:t>
                      </a:r>
                      <a:endParaRPr lang="de-AT" sz="1400" dirty="0"/>
                    </a:p>
                  </a:txBody>
                  <a:tcPr/>
                </a:tc>
                <a:tc>
                  <a:txBody>
                    <a:bodyPr/>
                    <a:lstStyle/>
                    <a:p>
                      <a:r>
                        <a:rPr lang="de-DE" sz="1400" dirty="0"/>
                        <a:t>Schulleitung</a:t>
                      </a:r>
                      <a:r>
                        <a:rPr lang="de-DE" sz="1400" baseline="0" dirty="0"/>
                        <a:t> </a:t>
                      </a:r>
                      <a:r>
                        <a:rPr lang="de-DE" sz="1400" dirty="0"/>
                        <a:t>hat Stimmrecht</a:t>
                      </a:r>
                      <a:endParaRPr lang="de-AT" sz="1400" dirty="0"/>
                    </a:p>
                  </a:txBody>
                  <a:tcPr/>
                </a:tc>
                <a:extLst>
                  <a:ext uri="{0D108BD9-81ED-4DB2-BD59-A6C34878D82A}">
                    <a16:rowId xmlns="" xmlns:a16="http://schemas.microsoft.com/office/drawing/2014/main" val="10002"/>
                  </a:ext>
                </a:extLst>
              </a:tr>
            </a:tbl>
          </a:graphicData>
        </a:graphic>
      </p:graphicFrame>
      <p:sp>
        <p:nvSpPr>
          <p:cNvPr id="8" name="Textfeld 7"/>
          <p:cNvSpPr txBox="1"/>
          <p:nvPr/>
        </p:nvSpPr>
        <p:spPr>
          <a:xfrm>
            <a:off x="179512" y="5795349"/>
            <a:ext cx="8568952" cy="307777"/>
          </a:xfrm>
          <a:prstGeom prst="rect">
            <a:avLst/>
          </a:prstGeom>
          <a:noFill/>
        </p:spPr>
        <p:txBody>
          <a:bodyPr wrap="square" rtlCol="0">
            <a:spAutoFit/>
          </a:bodyPr>
          <a:lstStyle/>
          <a:p>
            <a:r>
              <a:rPr lang="de-DE" sz="1400" dirty="0"/>
              <a:t>Soll der Unterricht nicht vor 8.00 Uhr beginnen, legt dies wie bisher allein der Schulleiter oder die Schulleiterin fest.</a:t>
            </a:r>
            <a:endParaRPr lang="de-AT" sz="1400" dirty="0"/>
          </a:p>
        </p:txBody>
      </p:sp>
      <p:pic>
        <p:nvPicPr>
          <p:cNvPr id="6" name="Grafik 5"/>
          <p:cNvPicPr>
            <a:picLocks noChangeAspect="1"/>
          </p:cNvPicPr>
          <p:nvPr/>
        </p:nvPicPr>
        <p:blipFill rotWithShape="1">
          <a:blip r:embed="rId2"/>
          <a:srcRect r="1369"/>
          <a:stretch/>
        </p:blipFill>
        <p:spPr>
          <a:xfrm>
            <a:off x="7380312" y="233855"/>
            <a:ext cx="1599370" cy="864122"/>
          </a:xfrm>
          <a:prstGeom prst="rect">
            <a:avLst/>
          </a:prstGeom>
        </p:spPr>
      </p:pic>
      <p:sp>
        <p:nvSpPr>
          <p:cNvPr id="9"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10"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249040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p>
        </p:txBody>
      </p:sp>
      <p:graphicFrame>
        <p:nvGraphicFramePr>
          <p:cNvPr id="7" name="Tabelle 6"/>
          <p:cNvGraphicFramePr>
            <a:graphicFrameLocks noGrp="1"/>
          </p:cNvGraphicFramePr>
          <p:nvPr>
            <p:extLst>
              <p:ext uri="{D42A27DB-BD31-4B8C-83A1-F6EECF244321}">
                <p14:modId xmlns:p14="http://schemas.microsoft.com/office/powerpoint/2010/main" val="2477770435"/>
              </p:ext>
            </p:extLst>
          </p:nvPr>
        </p:nvGraphicFramePr>
        <p:xfrm>
          <a:off x="257093" y="1557338"/>
          <a:ext cx="8636081" cy="1927031"/>
        </p:xfrm>
        <a:graphic>
          <a:graphicData uri="http://schemas.openxmlformats.org/drawingml/2006/table">
            <a:tbl>
              <a:tblPr firstRow="1">
                <a:tableStyleId>{F5AB1C69-6EDB-4FF4-983F-18BD219EF322}</a:tableStyleId>
              </a:tblPr>
              <a:tblGrid>
                <a:gridCol w="4241971">
                  <a:extLst>
                    <a:ext uri="{9D8B030D-6E8A-4147-A177-3AD203B41FA5}">
                      <a16:colId xmlns="" xmlns:a16="http://schemas.microsoft.com/office/drawing/2014/main" val="20000"/>
                    </a:ext>
                  </a:extLst>
                </a:gridCol>
                <a:gridCol w="2123820">
                  <a:extLst>
                    <a:ext uri="{9D8B030D-6E8A-4147-A177-3AD203B41FA5}">
                      <a16:colId xmlns="" xmlns:a16="http://schemas.microsoft.com/office/drawing/2014/main" val="20001"/>
                    </a:ext>
                  </a:extLst>
                </a:gridCol>
                <a:gridCol w="2270290">
                  <a:extLst>
                    <a:ext uri="{9D8B030D-6E8A-4147-A177-3AD203B41FA5}">
                      <a16:colId xmlns="" xmlns:a16="http://schemas.microsoft.com/office/drawing/2014/main" val="20002"/>
                    </a:ext>
                  </a:extLst>
                </a:gridCol>
              </a:tblGrid>
              <a:tr h="600577">
                <a:tc>
                  <a:txBody>
                    <a:bodyPr/>
                    <a:lstStyle/>
                    <a:p>
                      <a:r>
                        <a:rPr lang="de-AT" dirty="0"/>
                        <a:t>Autonome</a:t>
                      </a:r>
                      <a:r>
                        <a:rPr lang="de-AT" baseline="0" dirty="0"/>
                        <a:t> </a:t>
                      </a:r>
                      <a:r>
                        <a:rPr lang="de-AT" dirty="0"/>
                        <a:t>Möglichkeit</a:t>
                      </a:r>
                    </a:p>
                  </a:txBody>
                  <a:tcPr/>
                </a:tc>
                <a:tc>
                  <a:txBody>
                    <a:bodyPr/>
                    <a:lstStyle/>
                    <a:p>
                      <a:r>
                        <a:rPr lang="de-AT" dirty="0"/>
                        <a:t>Wer kann initiieren?</a:t>
                      </a:r>
                    </a:p>
                  </a:txBody>
                  <a:tcPr/>
                </a:tc>
                <a:tc>
                  <a:txBody>
                    <a:bodyPr/>
                    <a:lstStyle/>
                    <a:p>
                      <a:r>
                        <a:rPr lang="de-AT" dirty="0"/>
                        <a:t>Welche Gründe müssen vorliegen?</a:t>
                      </a:r>
                    </a:p>
                  </a:txBody>
                  <a:tcPr/>
                </a:tc>
                <a:extLst>
                  <a:ext uri="{0D108BD9-81ED-4DB2-BD59-A6C34878D82A}">
                    <a16:rowId xmlns="" xmlns:a16="http://schemas.microsoft.com/office/drawing/2014/main" val="10000"/>
                  </a:ext>
                </a:extLst>
              </a:tr>
              <a:tr h="1286951">
                <a:tc>
                  <a:txBody>
                    <a:bodyPr/>
                    <a:lstStyle/>
                    <a:p>
                      <a:r>
                        <a:rPr lang="de-DE" sz="1400" b="0" dirty="0"/>
                        <a:t>Beaufsichtigung von Schülerinnen und Schülern in der Schule durch geeignete Personen (gemäß § 44a des Schulunterrichtsgesetzes) vor Beginn des Unterrichts und nach dem Ende des Unterrichts sowie an den gemäß § 2 Abs. 5 schulfrei erklärten Tagen</a:t>
                      </a:r>
                      <a:endParaRPr lang="de-AT"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Schulleitung</a:t>
                      </a:r>
                    </a:p>
                  </a:txBody>
                  <a:tcPr/>
                </a:tc>
                <a:tc>
                  <a:txBody>
                    <a:bodyPr/>
                    <a:lstStyle/>
                    <a:p>
                      <a:r>
                        <a:rPr lang="de-DE" sz="1400" dirty="0"/>
                        <a:t>berufliche Erfordernisse</a:t>
                      </a:r>
                      <a:r>
                        <a:rPr lang="de-DE" sz="1400" baseline="0" dirty="0"/>
                        <a:t> </a:t>
                      </a:r>
                      <a:r>
                        <a:rPr lang="de-DE" sz="1400" dirty="0"/>
                        <a:t>der Erziehungsberechtigten und nach infrastrukturellen Gegebenheiten </a:t>
                      </a:r>
                      <a:endParaRPr lang="de-AT" sz="1400" dirty="0"/>
                    </a:p>
                  </a:txBody>
                  <a:tcPr/>
                </a:tc>
                <a:extLst>
                  <a:ext uri="{0D108BD9-81ED-4DB2-BD59-A6C34878D82A}">
                    <a16:rowId xmlns="" xmlns:a16="http://schemas.microsoft.com/office/drawing/2014/main" val="10001"/>
                  </a:ext>
                </a:extLst>
              </a:tr>
            </a:tbl>
          </a:graphicData>
        </a:graphic>
      </p:graphicFrame>
      <p:sp>
        <p:nvSpPr>
          <p:cNvPr id="9" name="Rechteck 8"/>
          <p:cNvSpPr/>
          <p:nvPr/>
        </p:nvSpPr>
        <p:spPr>
          <a:xfrm>
            <a:off x="250824" y="3779536"/>
            <a:ext cx="8642349" cy="954107"/>
          </a:xfrm>
          <a:prstGeom prst="rect">
            <a:avLst/>
          </a:prstGeom>
        </p:spPr>
        <p:txBody>
          <a:bodyPr wrap="square">
            <a:spAutoFit/>
          </a:bodyPr>
          <a:lstStyle/>
          <a:p>
            <a:r>
              <a:rPr lang="de-DE" sz="1400" dirty="0"/>
              <a:t>Geeignete Personen sind: private Personen wie Eltern und andere Begleitpersonen, die insbesondere bei Schulveranstaltungen und anderen schulischen Veranstaltungen die Schülerinnen und Schüler beaufsichtigen, sofern es pädagogisch oder organisatorisch zweckmäßig und zur Gewährleistung der Sicherheit für die Schülerinnen und Schüler erforderlich ist.</a:t>
            </a:r>
            <a:endParaRPr lang="de-AT" sz="1400" dirty="0"/>
          </a:p>
        </p:txBody>
      </p:sp>
      <p:sp>
        <p:nvSpPr>
          <p:cNvPr id="8" name="Titel 1">
            <a:extLst>
              <a:ext uri="{FF2B5EF4-FFF2-40B4-BE49-F238E27FC236}">
                <a16:creationId xmlns="" xmlns:a16="http://schemas.microsoft.com/office/drawing/2014/main" id="{C518FB49-E684-437B-8E6F-355A2C5EA7DE}"/>
              </a:ext>
            </a:extLst>
          </p:cNvPr>
          <p:cNvSpPr txBox="1">
            <a:spLocks/>
          </p:cNvSpPr>
          <p:nvPr/>
        </p:nvSpPr>
        <p:spPr>
          <a:xfrm>
            <a:off x="250824" y="409576"/>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Beispiele für neue Freiräume in der Pädagogik :</a:t>
            </a:r>
            <a:br>
              <a:rPr lang="de-AT" sz="2000" dirty="0">
                <a:solidFill>
                  <a:schemeClr val="accent3">
                    <a:lumMod val="75000"/>
                  </a:schemeClr>
                </a:solidFill>
              </a:rPr>
            </a:br>
            <a:r>
              <a:rPr lang="de-AT" sz="2800" b="0" dirty="0" smtClean="0">
                <a:solidFill>
                  <a:schemeClr val="accent3">
                    <a:lumMod val="75000"/>
                  </a:schemeClr>
                </a:solidFill>
              </a:rPr>
              <a:t>Beaufsichtigung </a:t>
            </a:r>
            <a:r>
              <a:rPr lang="de-AT" sz="1800" b="0" dirty="0">
                <a:solidFill>
                  <a:schemeClr val="accent3">
                    <a:lumMod val="75000"/>
                  </a:schemeClr>
                </a:solidFill>
              </a:rPr>
              <a:t>§ 3 Schulzeitgesetz</a:t>
            </a:r>
            <a:endParaRPr lang="de-AT" sz="2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pic>
        <p:nvPicPr>
          <p:cNvPr id="10" name="Grafik 9"/>
          <p:cNvPicPr>
            <a:picLocks noChangeAspect="1"/>
          </p:cNvPicPr>
          <p:nvPr/>
        </p:nvPicPr>
        <p:blipFill rotWithShape="1">
          <a:blip r:embed="rId2"/>
          <a:srcRect r="1369"/>
          <a:stretch/>
        </p:blipFill>
        <p:spPr>
          <a:xfrm>
            <a:off x="7380312" y="233855"/>
            <a:ext cx="1599370" cy="864122"/>
          </a:xfrm>
          <a:prstGeom prst="rect">
            <a:avLst/>
          </a:prstGeom>
        </p:spPr>
      </p:pic>
      <p:sp>
        <p:nvSpPr>
          <p:cNvPr id="11"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12"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192026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p>
        </p:txBody>
      </p:sp>
      <p:sp>
        <p:nvSpPr>
          <p:cNvPr id="7" name="Foliennummernplatzhalter 2"/>
          <p:cNvSpPr txBox="1">
            <a:spLocks/>
          </p:cNvSpPr>
          <p:nvPr/>
        </p:nvSpPr>
        <p:spPr>
          <a:xfrm>
            <a:off x="6804248" y="6356350"/>
            <a:ext cx="2133600" cy="365125"/>
          </a:xfrm>
          <a:prstGeom prst="rect">
            <a:avLst/>
          </a:prstGeom>
        </p:spPr>
        <p:txBody>
          <a:bodyPr vert="horz" lIns="91440" tIns="45720" rIns="91440" bIns="45720" rtlCol="0" anchor="ctr"/>
          <a:lstStyle>
            <a:defPPr>
              <a:defRPr lang="de-DE"/>
            </a:defPPr>
            <a:lvl1pPr algn="ctr">
              <a:defRPr sz="1200">
                <a:solidFill>
                  <a:schemeClr val="tx1">
                    <a:tint val="75000"/>
                  </a:schemeClr>
                </a:solidFill>
              </a:defRPr>
            </a:lvl1pPr>
          </a:lstStyle>
          <a:p>
            <a:endParaRPr lang="de-AT" dirty="0"/>
          </a:p>
        </p:txBody>
      </p:sp>
      <p:graphicFrame>
        <p:nvGraphicFramePr>
          <p:cNvPr id="9" name="Tabelle 8"/>
          <p:cNvGraphicFramePr>
            <a:graphicFrameLocks noGrp="1"/>
          </p:cNvGraphicFramePr>
          <p:nvPr>
            <p:extLst>
              <p:ext uri="{D42A27DB-BD31-4B8C-83A1-F6EECF244321}">
                <p14:modId xmlns:p14="http://schemas.microsoft.com/office/powerpoint/2010/main" val="4081685539"/>
              </p:ext>
            </p:extLst>
          </p:nvPr>
        </p:nvGraphicFramePr>
        <p:xfrm>
          <a:off x="250826" y="1557338"/>
          <a:ext cx="8642350" cy="3465697"/>
        </p:xfrm>
        <a:graphic>
          <a:graphicData uri="http://schemas.openxmlformats.org/drawingml/2006/table">
            <a:tbl>
              <a:tblPr firstRow="1">
                <a:tableStyleId>{F5AB1C69-6EDB-4FF4-983F-18BD219EF322}</a:tableStyleId>
              </a:tblPr>
              <a:tblGrid>
                <a:gridCol w="3776489">
                  <a:extLst>
                    <a:ext uri="{9D8B030D-6E8A-4147-A177-3AD203B41FA5}">
                      <a16:colId xmlns="" xmlns:a16="http://schemas.microsoft.com/office/drawing/2014/main" val="20000"/>
                    </a:ext>
                  </a:extLst>
                </a:gridCol>
                <a:gridCol w="2396619">
                  <a:extLst>
                    <a:ext uri="{9D8B030D-6E8A-4147-A177-3AD203B41FA5}">
                      <a16:colId xmlns="" xmlns:a16="http://schemas.microsoft.com/office/drawing/2014/main" val="20001"/>
                    </a:ext>
                  </a:extLst>
                </a:gridCol>
                <a:gridCol w="2469242">
                  <a:extLst>
                    <a:ext uri="{9D8B030D-6E8A-4147-A177-3AD203B41FA5}">
                      <a16:colId xmlns="" xmlns:a16="http://schemas.microsoft.com/office/drawing/2014/main" val="20002"/>
                    </a:ext>
                  </a:extLst>
                </a:gridCol>
              </a:tblGrid>
              <a:tr h="600577">
                <a:tc>
                  <a:txBody>
                    <a:bodyPr/>
                    <a:lstStyle/>
                    <a:p>
                      <a:r>
                        <a:rPr lang="de-AT" dirty="0"/>
                        <a:t>Autonome</a:t>
                      </a:r>
                      <a:r>
                        <a:rPr lang="de-AT" baseline="0" dirty="0"/>
                        <a:t> </a:t>
                      </a:r>
                      <a:r>
                        <a:rPr lang="de-AT" dirty="0"/>
                        <a:t>Möglichkeit</a:t>
                      </a:r>
                    </a:p>
                  </a:txBody>
                  <a:tcPr/>
                </a:tc>
                <a:tc>
                  <a:txBody>
                    <a:bodyPr/>
                    <a:lstStyle/>
                    <a:p>
                      <a:r>
                        <a:rPr lang="de-AT" dirty="0"/>
                        <a:t>Wer kann initiieren?</a:t>
                      </a:r>
                    </a:p>
                  </a:txBody>
                  <a:tcPr/>
                </a:tc>
                <a:tc>
                  <a:txBody>
                    <a:bodyPr/>
                    <a:lstStyle/>
                    <a:p>
                      <a:r>
                        <a:rPr lang="de-AT" dirty="0"/>
                        <a:t>Bedingungen?</a:t>
                      </a:r>
                    </a:p>
                  </a:txBody>
                  <a:tcPr/>
                </a:tc>
                <a:extLst>
                  <a:ext uri="{0D108BD9-81ED-4DB2-BD59-A6C34878D82A}">
                    <a16:rowId xmlns="" xmlns:a16="http://schemas.microsoft.com/office/drawing/2014/main" val="10000"/>
                  </a:ext>
                </a:extLst>
              </a:tr>
              <a:tr h="1286951">
                <a:tc>
                  <a:txBody>
                    <a:bodyPr/>
                    <a:lstStyle/>
                    <a:p>
                      <a:r>
                        <a:rPr lang="de-DE" sz="1400" dirty="0"/>
                        <a:t>Öffnung der 50-Minuten</a:t>
                      </a:r>
                      <a:r>
                        <a:rPr lang="de-DE" sz="1400" baseline="0" dirty="0"/>
                        <a:t> Einheit </a:t>
                      </a:r>
                      <a:br>
                        <a:rPr lang="de-DE" sz="1400" baseline="0" dirty="0"/>
                      </a:br>
                      <a:r>
                        <a:rPr lang="de-DE" sz="1400" baseline="0" dirty="0"/>
                        <a:t>(Kürzung oder Verlängerung)</a:t>
                      </a:r>
                      <a:endParaRPr lang="de-DE" sz="1400" dirty="0"/>
                    </a:p>
                    <a:p>
                      <a:r>
                        <a:rPr lang="de-DE" sz="1400" dirty="0"/>
                        <a:t>für einzelne oder alle Unterrichtsgegenstände an einzelnen oder allen Unterrichtstagen unter Beachtung der lehrplanmäßig vorgesehenen Wochenstundenzahl in den einzelnen Unterrichtsgegenständen</a:t>
                      </a:r>
                      <a:endParaRPr lang="de-AT"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Schulleitung</a:t>
                      </a:r>
                    </a:p>
                  </a:txBody>
                  <a:tcPr/>
                </a:tc>
                <a:tc>
                  <a:txBody>
                    <a:bodyPr/>
                    <a:lstStyle/>
                    <a:p>
                      <a:r>
                        <a:rPr lang="de-DE" sz="1400" i="0" dirty="0">
                          <a:solidFill>
                            <a:schemeClr val="tx1"/>
                          </a:solidFill>
                        </a:rPr>
                        <a:t>Gründe der pädagogischen Zweckmäßigkeit oder organisatorische Gründe</a:t>
                      </a:r>
                    </a:p>
                    <a:p>
                      <a:endParaRPr lang="de-DE" sz="1400" i="0" dirty="0">
                        <a:solidFill>
                          <a:schemeClr val="tx1"/>
                        </a:solidFill>
                      </a:endParaRPr>
                    </a:p>
                    <a:p>
                      <a:r>
                        <a:rPr lang="de-DE" sz="1400" i="0" dirty="0">
                          <a:solidFill>
                            <a:schemeClr val="tx1"/>
                          </a:solidFill>
                        </a:rPr>
                        <a:t>Anzahl der Unterrichtseinheiten je Unterrichtswoche für </a:t>
                      </a:r>
                      <a:r>
                        <a:rPr lang="de-DE" sz="1400" i="0" dirty="0" err="1">
                          <a:solidFill>
                            <a:schemeClr val="tx1"/>
                          </a:solidFill>
                        </a:rPr>
                        <a:t>SchülerInnen</a:t>
                      </a:r>
                      <a:r>
                        <a:rPr lang="de-DE" sz="1400" i="0" baseline="0" dirty="0">
                          <a:solidFill>
                            <a:schemeClr val="tx1"/>
                          </a:solidFill>
                        </a:rPr>
                        <a:t> </a:t>
                      </a:r>
                      <a:r>
                        <a:rPr lang="de-DE" sz="1400" i="0" dirty="0">
                          <a:solidFill>
                            <a:schemeClr val="tx1"/>
                          </a:solidFill>
                        </a:rPr>
                        <a:t>sowie für Lehrpersonen dürfen nicht erhöht werden. Über die Unterrichtswoche hinausgehende Blockungen bleiben davon unberührt.</a:t>
                      </a:r>
                      <a:endParaRPr lang="de-AT" sz="1400" i="0" dirty="0">
                        <a:solidFill>
                          <a:schemeClr val="tx1"/>
                        </a:solidFill>
                      </a:endParaRPr>
                    </a:p>
                  </a:txBody>
                  <a:tcPr/>
                </a:tc>
                <a:extLst>
                  <a:ext uri="{0D108BD9-81ED-4DB2-BD59-A6C34878D82A}">
                    <a16:rowId xmlns="" xmlns:a16="http://schemas.microsoft.com/office/drawing/2014/main" val="10001"/>
                  </a:ext>
                </a:extLst>
              </a:tr>
            </a:tbl>
          </a:graphicData>
        </a:graphic>
      </p:graphicFrame>
      <p:sp>
        <p:nvSpPr>
          <p:cNvPr id="10" name="Titel 1">
            <a:extLst>
              <a:ext uri="{FF2B5EF4-FFF2-40B4-BE49-F238E27FC236}">
                <a16:creationId xmlns="" xmlns:a16="http://schemas.microsoft.com/office/drawing/2014/main" id="{A0293483-B205-48EA-9E69-638BBD8BE5E2}"/>
              </a:ext>
            </a:extLst>
          </p:cNvPr>
          <p:cNvSpPr txBox="1">
            <a:spLocks/>
          </p:cNvSpPr>
          <p:nvPr/>
        </p:nvSpPr>
        <p:spPr>
          <a:xfrm>
            <a:off x="250825" y="376238"/>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Beispiele für neue Freiräume in der Pädagogik :</a:t>
            </a:r>
            <a:br>
              <a:rPr lang="de-AT" sz="2000" dirty="0">
                <a:solidFill>
                  <a:schemeClr val="accent3">
                    <a:lumMod val="75000"/>
                  </a:schemeClr>
                </a:solidFill>
              </a:rPr>
            </a:br>
            <a:r>
              <a:rPr lang="de-AT" sz="2800" b="0" dirty="0" smtClean="0">
                <a:solidFill>
                  <a:schemeClr val="accent3">
                    <a:lumMod val="75000"/>
                  </a:schemeClr>
                </a:solidFill>
              </a:rPr>
              <a:t>50-Minuten </a:t>
            </a:r>
            <a:r>
              <a:rPr lang="de-AT" sz="2800" b="0" dirty="0">
                <a:solidFill>
                  <a:schemeClr val="accent3">
                    <a:lumMod val="75000"/>
                  </a:schemeClr>
                </a:solidFill>
              </a:rPr>
              <a:t>Einheit </a:t>
            </a:r>
            <a:r>
              <a:rPr lang="de-AT" sz="1800" b="0" dirty="0">
                <a:solidFill>
                  <a:schemeClr val="accent3">
                    <a:lumMod val="75000"/>
                  </a:schemeClr>
                </a:solidFill>
              </a:rPr>
              <a:t>§ 4 Schulzeitgesetz, § 9 Schulunterrichtsgesetz</a:t>
            </a:r>
            <a:endParaRPr lang="de-AT" sz="2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pic>
        <p:nvPicPr>
          <p:cNvPr id="8" name="Grafik 7"/>
          <p:cNvPicPr>
            <a:picLocks noChangeAspect="1"/>
          </p:cNvPicPr>
          <p:nvPr/>
        </p:nvPicPr>
        <p:blipFill rotWithShape="1">
          <a:blip r:embed="rId2"/>
          <a:srcRect r="1369"/>
          <a:stretch/>
        </p:blipFill>
        <p:spPr>
          <a:xfrm>
            <a:off x="7668344" y="283548"/>
            <a:ext cx="1400556" cy="756705"/>
          </a:xfrm>
          <a:prstGeom prst="rect">
            <a:avLst/>
          </a:prstGeom>
        </p:spPr>
      </p:pic>
      <p:sp>
        <p:nvSpPr>
          <p:cNvPr id="11"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12"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1724392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4174718300"/>
              </p:ext>
            </p:extLst>
          </p:nvPr>
        </p:nvGraphicFramePr>
        <p:xfrm>
          <a:off x="250825" y="1382609"/>
          <a:ext cx="8642350" cy="5070727"/>
        </p:xfrm>
        <a:graphic>
          <a:graphicData uri="http://schemas.openxmlformats.org/drawingml/2006/table">
            <a:tbl>
              <a:tblPr firstRow="1">
                <a:tableStyleId>{F5AB1C69-6EDB-4FF4-983F-18BD219EF322}</a:tableStyleId>
              </a:tblPr>
              <a:tblGrid>
                <a:gridCol w="5295988">
                  <a:extLst>
                    <a:ext uri="{9D8B030D-6E8A-4147-A177-3AD203B41FA5}">
                      <a16:colId xmlns="" xmlns:a16="http://schemas.microsoft.com/office/drawing/2014/main" val="20000"/>
                    </a:ext>
                  </a:extLst>
                </a:gridCol>
                <a:gridCol w="1597745">
                  <a:extLst>
                    <a:ext uri="{9D8B030D-6E8A-4147-A177-3AD203B41FA5}">
                      <a16:colId xmlns="" xmlns:a16="http://schemas.microsoft.com/office/drawing/2014/main" val="20001"/>
                    </a:ext>
                  </a:extLst>
                </a:gridCol>
                <a:gridCol w="1748617">
                  <a:extLst>
                    <a:ext uri="{9D8B030D-6E8A-4147-A177-3AD203B41FA5}">
                      <a16:colId xmlns="" xmlns:a16="http://schemas.microsoft.com/office/drawing/2014/main" val="20002"/>
                    </a:ext>
                  </a:extLst>
                </a:gridCol>
              </a:tblGrid>
              <a:tr h="600824">
                <a:tc>
                  <a:txBody>
                    <a:bodyPr/>
                    <a:lstStyle/>
                    <a:p>
                      <a:r>
                        <a:rPr lang="de-AT" dirty="0"/>
                        <a:t>Autonome</a:t>
                      </a:r>
                      <a:r>
                        <a:rPr lang="de-AT" baseline="0" dirty="0"/>
                        <a:t> </a:t>
                      </a:r>
                      <a:r>
                        <a:rPr lang="de-AT" dirty="0"/>
                        <a:t>Möglichkeiten</a:t>
                      </a:r>
                    </a:p>
                  </a:txBody>
                  <a:tcPr/>
                </a:tc>
                <a:tc>
                  <a:txBody>
                    <a:bodyPr/>
                    <a:lstStyle/>
                    <a:p>
                      <a:r>
                        <a:rPr lang="de-AT" dirty="0"/>
                        <a:t>Wer kann initiieren?</a:t>
                      </a:r>
                    </a:p>
                  </a:txBody>
                  <a:tcPr/>
                </a:tc>
                <a:tc>
                  <a:txBody>
                    <a:bodyPr/>
                    <a:lstStyle/>
                    <a:p>
                      <a:r>
                        <a:rPr lang="de-AT" dirty="0"/>
                        <a:t>Bedingungen</a:t>
                      </a:r>
                    </a:p>
                  </a:txBody>
                  <a:tcPr/>
                </a:tc>
                <a:extLst>
                  <a:ext uri="{0D108BD9-81ED-4DB2-BD59-A6C34878D82A}">
                    <a16:rowId xmlns="" xmlns:a16="http://schemas.microsoft.com/office/drawing/2014/main" val="10000"/>
                  </a:ext>
                </a:extLst>
              </a:tr>
              <a:tr h="4430647">
                <a:tc>
                  <a:txBody>
                    <a:bodyPr/>
                    <a:lstStyle/>
                    <a:p>
                      <a:pPr marL="342900" indent="-342900">
                        <a:buFont typeface="+mj-lt"/>
                        <a:buAutoNum type="arabicPeriod"/>
                      </a:pPr>
                      <a:r>
                        <a:rPr lang="de-AT" sz="1400" b="0" dirty="0"/>
                        <a:t>Festlegung Mindestanzahl von</a:t>
                      </a:r>
                      <a:r>
                        <a:rPr lang="de-AT" sz="1400" b="0" baseline="0" dirty="0"/>
                        <a:t> Anmeldungen ab der ein alternativer Pflichtgegenstand, Freigegenstand, unverbindliche Übung zu führen ist;</a:t>
                      </a:r>
                    </a:p>
                    <a:p>
                      <a:pPr marL="342900" indent="-342900">
                        <a:buFont typeface="+mj-lt"/>
                        <a:buAutoNum type="arabicPeriod"/>
                      </a:pPr>
                      <a:r>
                        <a:rPr lang="de-AT" sz="1400" b="0" baseline="0" dirty="0"/>
                        <a:t>Festlegung Mindestanzahl an Schülerinnen und Schülern ab der Förderunterricht abzuhalten ist;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AT" sz="1400" b="0" baseline="0" dirty="0"/>
                        <a:t>Festlegung </a:t>
                      </a:r>
                      <a:r>
                        <a:rPr lang="de-DE" sz="1400" b="0" dirty="0">
                          <a:effectLst/>
                          <a:latin typeface="+mn-lt"/>
                          <a:ea typeface="Calibri"/>
                          <a:cs typeface="Times New Roman"/>
                        </a:rPr>
                        <a:t>unter welchen Voraussetzungen Klassen und Schülergruppen zu bilden sind</a:t>
                      </a:r>
                      <a:r>
                        <a:rPr lang="de-AT" sz="1400" b="0" dirty="0">
                          <a:effectLst/>
                          <a:latin typeface="+mn-lt"/>
                          <a:ea typeface="+mn-ea"/>
                          <a:cs typeface="+mn-cs"/>
                        </a:rPr>
                        <a:t>;</a:t>
                      </a:r>
                      <a:endParaRPr lang="de-AT" sz="1400" b="0" dirty="0">
                        <a:effectLs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DE" sz="1400" b="0" dirty="0">
                          <a:effectLst/>
                          <a:latin typeface="+mn-lt"/>
                          <a:ea typeface="Calibri"/>
                          <a:cs typeface="Times New Roman"/>
                        </a:rPr>
                        <a:t>Festlegung unter welchen Voraussetzungen in leistungsdifferenzierten Pflichtgegenständen an Berufsschulen und Polytechnischen Schulen Schülergruppen im Hinblick auf die Leistungsgruppen zu führen sind;</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DE" sz="1400" b="0" dirty="0">
                          <a:effectLst/>
                          <a:latin typeface="+mn-lt"/>
                          <a:ea typeface="Calibri"/>
                          <a:cs typeface="Times New Roman"/>
                        </a:rPr>
                        <a:t>Festlegung bei welcher Mindestzahl von zum Betreuungsteil angemeldeten Schülerinnen und Schülern an ganztägigen Schulformen Gruppen zu bilden sind;</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de-DE" sz="1400" b="0" dirty="0">
                          <a:effectLst/>
                          <a:latin typeface="+mn-lt"/>
                          <a:ea typeface="Calibri"/>
                          <a:cs typeface="Times New Roman"/>
                        </a:rPr>
                        <a:t>und bei welcher Mindestzahl von Schülerinnen und Schülern mit mangelnder Kenntnis der Unterrichtssprache Sprachstartgruppen und Sprachförderkurse zu führen sind</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de-DE" sz="1400" b="0" kern="1200" dirty="0">
                          <a:solidFill>
                            <a:schemeClr val="dk1"/>
                          </a:solidFill>
                          <a:effectLst/>
                          <a:latin typeface="+mn-lt"/>
                          <a:ea typeface="+mn-ea"/>
                          <a:cs typeface="+mn-cs"/>
                        </a:rPr>
                        <a:t>Es können Schülerinnen und Schüler mehrerer Klassen einer oder mehrerer Schulen zur Erreichung der Mindestzahl zusammengefasst werden.</a:t>
                      </a:r>
                      <a:r>
                        <a:rPr lang="de-AT" sz="1400" b="0" dirty="0">
                          <a:effectLst/>
                        </a:rPr>
                        <a:t> </a:t>
                      </a:r>
                      <a:endParaRPr lang="de-DE" sz="1400" b="0" dirty="0">
                        <a:effectLst/>
                        <a:latin typeface="+mn-lt"/>
                        <a:ea typeface="Calibri"/>
                        <a:cs typeface="Times New Roman"/>
                      </a:endParaRPr>
                    </a:p>
                  </a:txBody>
                  <a:tcPr/>
                </a:tc>
                <a:tc>
                  <a:txBody>
                    <a:bodyPr/>
                    <a:lstStyle/>
                    <a:p>
                      <a:r>
                        <a:rPr lang="de-DE" sz="1400" dirty="0"/>
                        <a:t>Schulleitung unter Zustimmung</a:t>
                      </a:r>
                      <a:r>
                        <a:rPr lang="de-DE" sz="1400" baseline="0" dirty="0"/>
                        <a:t> des Schulforums/SGA/Schulclusterbeirats</a:t>
                      </a:r>
                      <a:endParaRPr lang="de-DE" sz="1400" dirty="0"/>
                    </a:p>
                  </a:txBody>
                  <a:tcPr/>
                </a:tc>
                <a:tc>
                  <a:txBody>
                    <a:bodyPr/>
                    <a:lstStyle/>
                    <a:p>
                      <a:r>
                        <a:rPr lang="de-DE" sz="1400" kern="1200" dirty="0" err="1">
                          <a:solidFill>
                            <a:schemeClr val="dk1"/>
                          </a:solidFill>
                          <a:effectLst/>
                          <a:latin typeface="+mn-lt"/>
                          <a:ea typeface="+mn-ea"/>
                          <a:cs typeface="+mn-cs"/>
                        </a:rPr>
                        <a:t>Bedachtnahme</a:t>
                      </a:r>
                      <a:r>
                        <a:rPr lang="de-DE" sz="1400" kern="1200" dirty="0">
                          <a:solidFill>
                            <a:schemeClr val="dk1"/>
                          </a:solidFill>
                          <a:effectLst/>
                          <a:latin typeface="+mn-lt"/>
                          <a:ea typeface="+mn-ea"/>
                          <a:cs typeface="+mn-cs"/>
                        </a:rPr>
                        <a:t> auf die Erfordernisse der Pädagogik und der Sicherheit, auf den Förderbedarf der Schülerinnen und Schüler, auf die räumlichen Möglichkeiten, auf die mögliche Belastung der Lehrpersonen sowie auf die der Schule zugeteilten Personalressourcen</a:t>
                      </a:r>
                      <a:endParaRPr lang="de-DE" sz="1400" dirty="0"/>
                    </a:p>
                  </a:txBody>
                  <a:tcPr/>
                </a:tc>
                <a:extLst>
                  <a:ext uri="{0D108BD9-81ED-4DB2-BD59-A6C34878D82A}">
                    <a16:rowId xmlns="" xmlns:a16="http://schemas.microsoft.com/office/drawing/2014/main" val="10001"/>
                  </a:ext>
                </a:extLst>
              </a:tr>
            </a:tbl>
          </a:graphicData>
        </a:graphic>
      </p:graphicFrame>
      <p:sp>
        <p:nvSpPr>
          <p:cNvPr id="9" name="Titel 1">
            <a:extLst>
              <a:ext uri="{FF2B5EF4-FFF2-40B4-BE49-F238E27FC236}">
                <a16:creationId xmlns="" xmlns:a16="http://schemas.microsoft.com/office/drawing/2014/main" id="{07EA42E0-E9FB-44D1-8736-8451B50A226D}"/>
              </a:ext>
            </a:extLst>
          </p:cNvPr>
          <p:cNvSpPr txBox="1">
            <a:spLocks/>
          </p:cNvSpPr>
          <p:nvPr/>
        </p:nvSpPr>
        <p:spPr>
          <a:xfrm>
            <a:off x="250825" y="409576"/>
            <a:ext cx="8191822" cy="903635"/>
          </a:xfrm>
          <a:prstGeom prst="rect">
            <a:avLst/>
          </a:prstGeom>
        </p:spPr>
        <p:txBody>
          <a:bodyPr>
            <a:noAutofit/>
          </a:bodyPr>
          <a:lstStyle>
            <a:lvl1pPr algn="l" defTabSz="914400" rtl="0" eaLnBrk="1" latinLnBrk="0" hangingPunct="1">
              <a:spcBef>
                <a:spcPct val="0"/>
              </a:spcBef>
              <a:buNone/>
              <a:defRPr sz="1600" b="1" kern="1200">
                <a:solidFill>
                  <a:schemeClr val="tx1"/>
                </a:solidFill>
                <a:latin typeface="+mj-lt"/>
                <a:ea typeface="+mj-ea"/>
                <a:cs typeface="+mj-cs"/>
              </a:defRPr>
            </a:lvl1pPr>
          </a:lstStyle>
          <a:p>
            <a:r>
              <a:rPr lang="de-AT" sz="2000" dirty="0">
                <a:solidFill>
                  <a:schemeClr val="accent3">
                    <a:lumMod val="75000"/>
                  </a:schemeClr>
                </a:solidFill>
              </a:rPr>
              <a:t>Beispiele für neue Freiräume in der Pädagogik :</a:t>
            </a:r>
            <a:br>
              <a:rPr lang="de-AT" sz="2000" dirty="0">
                <a:solidFill>
                  <a:schemeClr val="accent3">
                    <a:lumMod val="75000"/>
                  </a:schemeClr>
                </a:solidFill>
              </a:rPr>
            </a:br>
            <a:r>
              <a:rPr lang="de-AT" sz="2800" b="0" dirty="0" smtClean="0">
                <a:solidFill>
                  <a:schemeClr val="accent3">
                    <a:lumMod val="75000"/>
                  </a:schemeClr>
                </a:solidFill>
              </a:rPr>
              <a:t>Klassen- </a:t>
            </a:r>
            <a:r>
              <a:rPr lang="de-AT" sz="2800" b="0" dirty="0">
                <a:solidFill>
                  <a:schemeClr val="accent3">
                    <a:lumMod val="75000"/>
                  </a:schemeClr>
                </a:solidFill>
              </a:rPr>
              <a:t>und Gruppenorganisation </a:t>
            </a:r>
            <a:r>
              <a:rPr lang="de-AT" b="0" dirty="0">
                <a:solidFill>
                  <a:schemeClr val="accent3">
                    <a:lumMod val="75000"/>
                  </a:schemeClr>
                </a:solidFill>
              </a:rPr>
              <a:t>§ 8a </a:t>
            </a:r>
            <a:r>
              <a:rPr lang="de-AT" b="0" dirty="0" err="1" smtClean="0">
                <a:solidFill>
                  <a:schemeClr val="accent3">
                    <a:lumMod val="75000"/>
                  </a:schemeClr>
                </a:solidFill>
              </a:rPr>
              <a:t>SchulorganisationsG</a:t>
            </a:r>
            <a:r>
              <a:rPr lang="de-AT" b="0" dirty="0" smtClean="0">
                <a:solidFill>
                  <a:schemeClr val="accent3">
                    <a:lumMod val="75000"/>
                  </a:schemeClr>
                </a:solidFill>
              </a:rPr>
              <a:t> </a:t>
            </a:r>
            <a:endParaRPr lang="de-AT" sz="2800" b="0" dirty="0">
              <a:solidFill>
                <a:schemeClr val="accent3">
                  <a:lumMod val="75000"/>
                </a:schemeClr>
              </a:solidFill>
            </a:endParaRPr>
          </a:p>
          <a:p>
            <a:endParaRPr lang="de-AT" sz="1800" b="0" dirty="0">
              <a:solidFill>
                <a:schemeClr val="accent3">
                  <a:lumMod val="75000"/>
                </a:schemeClr>
              </a:solidFill>
            </a:endParaRPr>
          </a:p>
          <a:p>
            <a:r>
              <a:rPr lang="de-AT" sz="2000" dirty="0">
                <a:solidFill>
                  <a:schemeClr val="accent3">
                    <a:lumMod val="75000"/>
                  </a:schemeClr>
                </a:solidFill>
              </a:rPr>
              <a:t/>
            </a:r>
            <a:br>
              <a:rPr lang="de-AT" sz="2000" dirty="0">
                <a:solidFill>
                  <a:schemeClr val="accent3">
                    <a:lumMod val="75000"/>
                  </a:schemeClr>
                </a:solidFill>
              </a:rPr>
            </a:br>
            <a:endParaRPr lang="de-AT" sz="2000" dirty="0">
              <a:solidFill>
                <a:schemeClr val="accent3">
                  <a:lumMod val="75000"/>
                </a:schemeClr>
              </a:solidFill>
            </a:endParaRPr>
          </a:p>
        </p:txBody>
      </p:sp>
      <p:pic>
        <p:nvPicPr>
          <p:cNvPr id="11" name="Grafik 10"/>
          <p:cNvPicPr>
            <a:picLocks noChangeAspect="1"/>
          </p:cNvPicPr>
          <p:nvPr/>
        </p:nvPicPr>
        <p:blipFill rotWithShape="1">
          <a:blip r:embed="rId3"/>
          <a:srcRect r="1369"/>
          <a:stretch/>
        </p:blipFill>
        <p:spPr>
          <a:xfrm>
            <a:off x="7524328" y="233855"/>
            <a:ext cx="1512168" cy="864122"/>
          </a:xfrm>
          <a:prstGeom prst="rect">
            <a:avLst/>
          </a:prstGeom>
        </p:spPr>
      </p:pic>
      <p:sp>
        <p:nvSpPr>
          <p:cNvPr id="10" name="Datumsplatzhalter 1"/>
          <p:cNvSpPr>
            <a:spLocks noGrp="1"/>
          </p:cNvSpPr>
          <p:nvPr>
            <p:ph type="dt" sz="half" idx="10"/>
          </p:nvPr>
        </p:nvSpPr>
        <p:spPr>
          <a:xfrm>
            <a:off x="457200" y="6356350"/>
            <a:ext cx="2667000" cy="365125"/>
          </a:xfrm>
        </p:spPr>
        <p:txBody>
          <a:bodyPr/>
          <a:lstStyle/>
          <a:p>
            <a:r>
              <a:rPr lang="de-DE" dirty="0" smtClean="0"/>
              <a:t>Klagenfurt am Wörthersee, 06.09.2018</a:t>
            </a:r>
            <a:endParaRPr lang="de-DE" dirty="0"/>
          </a:p>
        </p:txBody>
      </p:sp>
      <p:sp>
        <p:nvSpPr>
          <p:cNvPr id="12" name="Fußzeilenplatzhalter 3"/>
          <p:cNvSpPr>
            <a:spLocks noGrp="1"/>
          </p:cNvSpPr>
          <p:nvPr>
            <p:ph type="ftr" sz="quarter" idx="11"/>
          </p:nvPr>
        </p:nvSpPr>
        <p:spPr>
          <a:xfrm>
            <a:off x="3124200" y="6356350"/>
            <a:ext cx="2895600" cy="365125"/>
          </a:xfrm>
        </p:spPr>
        <p:txBody>
          <a:bodyPr/>
          <a:lstStyle/>
          <a:p>
            <a:r>
              <a:rPr lang="de-DE" dirty="0" smtClean="0"/>
              <a:t>ALFRED LEHNER/AXEL ZAFOSCHNIG</a:t>
            </a:r>
            <a:endParaRPr lang="de-DE" dirty="0"/>
          </a:p>
        </p:txBody>
      </p:sp>
    </p:spTree>
    <p:extLst>
      <p:ext uri="{BB962C8B-B14F-4D97-AF65-F5344CB8AC3E}">
        <p14:creationId xmlns:p14="http://schemas.microsoft.com/office/powerpoint/2010/main" val="3191611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59CC75416466D45A4E8584BC13B9606" ma:contentTypeVersion="6" ma:contentTypeDescription="Ein neues Dokument erstellen." ma:contentTypeScope="" ma:versionID="11eacfeda2b2d8d60517e52b43fe9ed5">
  <xsd:schema xmlns:xsd="http://www.w3.org/2001/XMLSchema" xmlns:xs="http://www.w3.org/2001/XMLSchema" xmlns:p="http://schemas.microsoft.com/office/2006/metadata/properties" xmlns:ns2="6870df7f-a439-4a58-8e4a-73947cf4e5d4" xmlns:ns3="e899a627-a799-4a88-9ddd-8be08f43abda" targetNamespace="http://schemas.microsoft.com/office/2006/metadata/properties" ma:root="true" ma:fieldsID="d139e4df65fbba87490f5a0f5cb76c75" ns2:_="" ns3:_="">
    <xsd:import namespace="6870df7f-a439-4a58-8e4a-73947cf4e5d4"/>
    <xsd:import namespace="e899a627-a799-4a88-9ddd-8be08f43abd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0df7f-a439-4a58-8e4a-73947cf4e5d4"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LastSharedByUser" ma:index="10" nillable="true" ma:displayName="Zuletzt freigegeben nach Benutzer" ma:description="" ma:internalName="LastSharedByUser" ma:readOnly="true">
      <xsd:simpleType>
        <xsd:restriction base="dms:Note">
          <xsd:maxLength value="255"/>
        </xsd:restriction>
      </xsd:simpleType>
    </xsd:element>
    <xsd:element name="LastSharedByTime" ma:index="11"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99a627-a799-4a88-9ddd-8be08f43abd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BAE9FB-2A74-400B-A75A-C8BE1BC20B61}">
  <ds:schemaRefs>
    <ds:schemaRef ds:uri="http://schemas.microsoft.com/sharepoint/v3/contenttype/forms"/>
  </ds:schemaRefs>
</ds:datastoreItem>
</file>

<file path=customXml/itemProps2.xml><?xml version="1.0" encoding="utf-8"?>
<ds:datastoreItem xmlns:ds="http://schemas.openxmlformats.org/officeDocument/2006/customXml" ds:itemID="{62FCACE6-18FB-440A-AB52-4CA9ECDD8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0df7f-a439-4a58-8e4a-73947cf4e5d4"/>
    <ds:schemaRef ds:uri="e899a627-a799-4a88-9ddd-8be08f43a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2531E9-DCAF-4F9E-80F0-B40DB778F573}">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e899a627-a799-4a88-9ddd-8be08f43abda"/>
    <ds:schemaRef ds:uri="http://purl.org/dc/terms/"/>
    <ds:schemaRef ds:uri="http://purl.org/dc/dcmitype/"/>
    <ds:schemaRef ds:uri="6870df7f-a439-4a58-8e4a-73947cf4e5d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Bildschirmpräsentation (4:3)</PresentationFormat>
  <Paragraphs>200</Paragraphs>
  <Slides>26</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Courier New</vt:lpstr>
      <vt:lpstr>Segoe UI</vt:lpstr>
      <vt:lpstr>Times New Roman</vt:lpstr>
      <vt:lpstr>Larissa</vt:lpstr>
      <vt:lpstr>PowerPoint-Präsentation</vt:lpstr>
      <vt:lpstr>Die Vision  Junge selbstbestimmte Menschen</vt:lpstr>
      <vt:lpstr>Die Verantwortung der autonomen Schule Proaktive, eigenständige Gestaltung…</vt:lpstr>
      <vt:lpstr>Diese Verantwortung der autonomen Schule  zeigt Wirkung …</vt:lpstr>
      <vt:lpstr>Inkraft-Treten wichtiger Maßnahmen : Wann erreichen die Autonomie-Maßnahmen die Schulen ? </vt:lpstr>
      <vt:lpstr>Beispiele für neue Freiräume in der Pädagogik : Unterrichtsbeginn § 3 Schulzeitgesetz </vt:lpstr>
      <vt:lpstr>PowerPoint-Präsentation</vt:lpstr>
      <vt:lpstr>PowerPoint-Präsentation</vt:lpstr>
      <vt:lpstr>PowerPoint-Präsentation</vt:lpstr>
      <vt:lpstr>PowerPoint-Präsentation</vt:lpstr>
      <vt:lpstr>Die Bildungsreform Gemeinsam Großes umsetzen</vt:lpstr>
      <vt:lpstr>Von Bildungsdirektionen und Schulautonomie  Autonome Handlungsspielräume  im schulischen Kontext</vt:lpstr>
      <vt:lpstr>PowerPoint-Präsentation</vt:lpstr>
      <vt:lpstr>Bildungsreformhühnerhaus</vt:lpstr>
      <vt:lpstr>Ziel: Schule fördert junge selbstbestimmte Menschen</vt:lpstr>
      <vt:lpstr>Die Verantwortung der autonomen Schule  Die gelebte Autonomie wird sichtbar durch…</vt:lpstr>
      <vt:lpstr>Evidenzbasierte Steuerung</vt:lpstr>
      <vt:lpstr>Bildungsdirektion / Bildungsregion</vt:lpstr>
      <vt:lpstr>PowerPoint-Präsentation</vt:lpstr>
      <vt:lpstr>Bildungscluster</vt:lpstr>
      <vt:lpstr>Autonome Lösungsbeispiele - Cluster</vt:lpstr>
      <vt:lpstr>Autonome Lösungsbeispiele - Schule</vt:lpstr>
      <vt:lpstr>Anregungen und Infos unter:</vt:lpstr>
      <vt:lpstr>PowerPoint-Präsentation</vt:lpstr>
      <vt:lpstr>Schon gehört? Die Schulautonomie ist da! </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Hannes</dc:creator>
  <cp:lastModifiedBy>Zafoschnig Axel  Landesschulrat für Kärnten</cp:lastModifiedBy>
  <cp:revision>597</cp:revision>
  <cp:lastPrinted>2017-10-11T10:23:38Z</cp:lastPrinted>
  <dcterms:created xsi:type="dcterms:W3CDTF">2015-12-08T11:03:54Z</dcterms:created>
  <dcterms:modified xsi:type="dcterms:W3CDTF">2018-11-07T12:47:03Z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0x010100959CC75416466D45A4E8584BC13B9606</vt:lpwstr>
  </property>
</Properties>
</file>